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3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34"/>
  </p:notesMasterIdLst>
  <p:sldIdLst>
    <p:sldId id="361" r:id="rId4"/>
    <p:sldId id="310" r:id="rId5"/>
    <p:sldId id="344" r:id="rId6"/>
    <p:sldId id="311" r:id="rId7"/>
    <p:sldId id="358" r:id="rId8"/>
    <p:sldId id="347" r:id="rId9"/>
    <p:sldId id="313" r:id="rId10"/>
    <p:sldId id="315" r:id="rId11"/>
    <p:sldId id="314" r:id="rId12"/>
    <p:sldId id="357" r:id="rId13"/>
    <p:sldId id="318" r:id="rId14"/>
    <p:sldId id="359" r:id="rId15"/>
    <p:sldId id="319" r:id="rId16"/>
    <p:sldId id="320" r:id="rId17"/>
    <p:sldId id="321" r:id="rId18"/>
    <p:sldId id="346" r:id="rId19"/>
    <p:sldId id="322" r:id="rId20"/>
    <p:sldId id="323" r:id="rId21"/>
    <p:sldId id="324" r:id="rId22"/>
    <p:sldId id="362" r:id="rId23"/>
    <p:sldId id="326" r:id="rId24"/>
    <p:sldId id="327" r:id="rId25"/>
    <p:sldId id="328" r:id="rId26"/>
    <p:sldId id="349" r:id="rId27"/>
    <p:sldId id="336" r:id="rId28"/>
    <p:sldId id="350" r:id="rId29"/>
    <p:sldId id="363" r:id="rId30"/>
    <p:sldId id="353" r:id="rId31"/>
    <p:sldId id="354" r:id="rId32"/>
    <p:sldId id="36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7A"/>
    <a:srgbClr val="DDDEE0"/>
    <a:srgbClr val="F4855B"/>
    <a:srgbClr val="FFE6DD"/>
    <a:srgbClr val="F07360"/>
    <a:srgbClr val="FFFFFF"/>
    <a:srgbClr val="FF1493"/>
    <a:srgbClr val="FFC0C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86007" autoAdjust="0"/>
  </p:normalViewPr>
  <p:slideViewPr>
    <p:cSldViewPr snapToGrid="0" showGuides="1">
      <p:cViewPr varScale="1">
        <p:scale>
          <a:sx n="62" d="100"/>
          <a:sy n="62" d="100"/>
        </p:scale>
        <p:origin x="1134" y="66"/>
      </p:cViewPr>
      <p:guideLst>
        <p:guide orient="horz" pos="2251"/>
        <p:guide pos="7151"/>
        <p:guide orient="horz" pos="22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88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5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0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51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9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2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23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95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4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8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09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91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태그분석을 하는데 대표적으로 치킨으로 예시를 해보겠다</a:t>
            </a:r>
            <a:r>
              <a:rPr lang="en-US" altLang="ko-KR" dirty="0"/>
              <a:t>.  </a:t>
            </a:r>
            <a:r>
              <a:rPr lang="ko-KR" altLang="en-US" dirty="0"/>
              <a:t>카드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치킨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76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53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2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8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7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43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13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6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42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3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5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6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0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2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2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1FB5C-DDAB-7283-F75B-7645C8C9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ABEB4-612E-ED99-957A-9BA56CF7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75D266-212E-63BC-85FD-A6C5B2B0C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43D24-E870-0027-54DB-777DA546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2B4E46-55AD-019C-8ADB-F474BCC5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C81FFD-C686-D49E-5AAB-3C77B98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8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C124-1013-B1BD-2D3D-C57F5D96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F6753E-7681-5C0C-55C0-8358AAF15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0B39F-D62B-C412-B90A-443889AC2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47FC0-1F95-1B92-1256-E023BC87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236D1-FA75-8ADF-B1C6-9654D930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D40B3-2031-ACA0-B9D6-1C2205CD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01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F3DC-D159-9625-AC35-3D0FBA3C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A7D3EF-6CA8-B758-24D6-BC2AB734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C0663-718B-8846-60DA-F41BE1E6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A5DB2-42F7-9452-C9D8-85212C2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780E9-9CB9-2616-3CE6-12C9A3F4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59BEDA-2C95-AF87-6979-89EFBEF32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ABBDB-6FCD-C59A-5AB8-EC56FA13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250CE-D13F-C6F5-D1B5-CE6584B8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613B1-741B-FD1A-B4D7-7DF968F8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094A0-BAB8-444C-BC72-8ADAA12E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8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29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6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4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70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8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0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17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31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79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2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C4207-7BAA-C091-18F4-DF61DC4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7E2AD-BB77-BE4F-4166-4DBDC5B6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4984A-2B23-82F3-36FC-EFA8903F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D55D6-B199-3921-0D56-82628B97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F9BA2-4A26-547C-2C87-97444EC3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8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189A4-224C-37FE-442D-80A4A200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301B8-AC6E-19D2-C474-D7347F645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2B877-388E-0985-1442-847EB66B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285A9-4E1F-3DD2-F5CA-311E43A0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04DF7-5533-429B-8079-B887EA70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6A5A5-39D9-D95E-5B42-5D14BBC9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9C0A6-9055-AC23-9E96-065ADC57E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31A5F-0720-A721-BCCD-247DC5A2A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EBC66-DAB9-D5F5-92CF-337913BC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79F82-DB26-1CE8-F880-65BA753C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9E60A-E454-1CAA-B992-F145297E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2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943BE-4310-B0EE-6E26-24C3D5A6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BDD94-EAE0-D5C1-EB97-FCCFC3757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0F11C-8474-28B7-0167-070BB541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725522-426C-7E0B-E0AD-9872689D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F454BE-D725-8098-C9B0-DE4CB5588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37D7C2-0DE6-F9CB-96EC-111786A8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75F40A-4727-07E5-A079-E05468E4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F56820-E016-BB3B-FD5E-0A792E84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7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468A-4BD4-BBD7-8734-DE298900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EA6FB4-BB48-31D0-4886-058516C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E3838-E344-98EB-28C2-54DB6F78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AB2AC-5F4B-5231-C105-346E5E0C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6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7A57C2-B50F-E352-6EE1-6763B39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115EEC-C2CC-EA97-F867-61DBA92C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16A82-C0A1-249D-74F2-E17DCD71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9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11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37.sv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5" Type="http://schemas.openxmlformats.org/officeDocument/2006/relationships/image" Target="../media/image20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60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-3804" y="155448"/>
            <a:ext cx="12195803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000" dirty="0">
                  <a:solidFill>
                    <a:srgbClr val="44546A"/>
                  </a:solidFill>
                </a:rPr>
                <a:t>Finale</a:t>
              </a:r>
              <a:endParaRPr lang="ko-KR" altLang="en-US" sz="10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파이널 프로젝트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에이콘아카데미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_0127_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파이널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빅데이터분석과정</a:t>
              </a:r>
              <a:endParaRPr lang="ko-KR" altLang="en-US" sz="1400" i="1" kern="0" dirty="0">
                <a:ln w="12700">
                  <a:noFill/>
                </a:ln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AA76275-EE58-2BDE-5735-9BCA9051F720}"/>
              </a:ext>
            </a:extLst>
          </p:cNvPr>
          <p:cNvSpPr txBox="1"/>
          <p:nvPr/>
        </p:nvSpPr>
        <p:spPr>
          <a:xfrm>
            <a:off x="1338959" y="1940426"/>
            <a:ext cx="96886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16600" b="1" kern="0" dirty="0">
                <a:ln w="9525">
                  <a:noFill/>
                </a:ln>
                <a:solidFill>
                  <a:prstClr val="white"/>
                </a:solidFill>
                <a:effectLst>
                  <a:outerShdw blurRad="88900" dist="310007" dir="73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HAT_TAG</a:t>
            </a:r>
            <a:endParaRPr lang="en-US" altLang="ko-KR" sz="16600" b="1" kern="0" dirty="0">
              <a:ln w="9525">
                <a:noFill/>
              </a:ln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0DBC2-E3DD-ACAA-7DA4-D4C9FCA15521}"/>
              </a:ext>
            </a:extLst>
          </p:cNvPr>
          <p:cNvSpPr txBox="1"/>
          <p:nvPr/>
        </p:nvSpPr>
        <p:spPr>
          <a:xfrm>
            <a:off x="3413575" y="4479716"/>
            <a:ext cx="53610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kern="0" dirty="0">
                <a:ln w="952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양질의 컨텐츠  구성을  위한</a:t>
            </a:r>
            <a:endParaRPr lang="en-US" altLang="ko-KR" sz="2400" b="1" kern="0" dirty="0">
              <a:ln w="9525">
                <a:noFill/>
              </a:ln>
              <a:solidFill>
                <a:prstClr val="white"/>
              </a:solidFill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  <a:p>
            <a:pPr algn="ctr"/>
            <a:endParaRPr lang="en-US" altLang="ko-KR" sz="1100" b="1" kern="0" dirty="0">
              <a:ln w="9525">
                <a:noFill/>
              </a:ln>
              <a:solidFill>
                <a:prstClr val="white"/>
              </a:solidFill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b="1" kern="0" dirty="0">
                <a:ln w="9525">
                  <a:noFill/>
                </a:ln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적절한 해시태그  제안</a:t>
            </a:r>
            <a:endParaRPr lang="en-US" altLang="ko-KR" sz="4000" b="1" kern="0" dirty="0">
              <a:ln w="9525">
                <a:noFill/>
              </a:ln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A5851-3C17-6602-49ED-01A31487CAA8}"/>
              </a:ext>
            </a:extLst>
          </p:cNvPr>
          <p:cNvSpPr txBox="1"/>
          <p:nvPr/>
        </p:nvSpPr>
        <p:spPr>
          <a:xfrm>
            <a:off x="2616684" y="1113208"/>
            <a:ext cx="1622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H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ow</a:t>
            </a:r>
            <a:endParaRPr lang="en-US" altLang="ko-KR" sz="3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</a:endParaRP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A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bout</a:t>
            </a:r>
            <a:endParaRPr lang="en-US" altLang="ko-KR" sz="3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</a:endParaRP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his?</a:t>
            </a:r>
          </a:p>
        </p:txBody>
      </p:sp>
    </p:spTree>
    <p:extLst>
      <p:ext uri="{BB962C8B-B14F-4D97-AF65-F5344CB8AC3E}">
        <p14:creationId xmlns:p14="http://schemas.microsoft.com/office/powerpoint/2010/main" val="37070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분석 과정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AE25DD3-7431-3B67-A3A3-0DA59716496A}"/>
              </a:ext>
            </a:extLst>
          </p:cNvPr>
          <p:cNvGrpSpPr/>
          <p:nvPr/>
        </p:nvGrpSpPr>
        <p:grpSpPr>
          <a:xfrm>
            <a:off x="562636" y="1508605"/>
            <a:ext cx="10515538" cy="4562300"/>
            <a:chOff x="665606" y="1390057"/>
            <a:chExt cx="10515538" cy="45623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D2745D-1495-8143-EBF3-8DBB8DBF3816}"/>
                </a:ext>
              </a:extLst>
            </p:cNvPr>
            <p:cNvGrpSpPr/>
            <p:nvPr/>
          </p:nvGrpSpPr>
          <p:grpSpPr>
            <a:xfrm>
              <a:off x="1760911" y="1868674"/>
              <a:ext cx="9420233" cy="4083683"/>
              <a:chOff x="489211" y="1028687"/>
              <a:chExt cx="10752848" cy="446268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A665A94-2D3B-E631-9D05-5F2DF9A628FF}"/>
                  </a:ext>
                </a:extLst>
              </p:cNvPr>
              <p:cNvGrpSpPr/>
              <p:nvPr/>
            </p:nvGrpSpPr>
            <p:grpSpPr>
              <a:xfrm>
                <a:off x="495562" y="1034302"/>
                <a:ext cx="2472270" cy="1232909"/>
                <a:chOff x="807873" y="1334927"/>
                <a:chExt cx="1883820" cy="939452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F0835685-CE44-56F8-834D-FB5C88261295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A8232AE-326F-BD31-BECB-4AA4B4D68A31}"/>
                    </a:ext>
                  </a:extLst>
                </p:cNvPr>
                <p:cNvSpPr txBox="1"/>
                <p:nvPr/>
              </p:nvSpPr>
              <p:spPr>
                <a:xfrm>
                  <a:off x="807873" y="1389548"/>
                  <a:ext cx="1883820" cy="762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웹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크롤링</a:t>
                  </a: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인스타그램 게시글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수집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9476806-9D92-90A0-A903-95F567EE175F}"/>
                  </a:ext>
                </a:extLst>
              </p:cNvPr>
              <p:cNvGrpSpPr/>
              <p:nvPr/>
            </p:nvGrpSpPr>
            <p:grpSpPr>
              <a:xfrm>
                <a:off x="3253376" y="1034302"/>
                <a:ext cx="2475054" cy="1232909"/>
                <a:chOff x="807873" y="1334927"/>
                <a:chExt cx="1885941" cy="939452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A59030C1-08F7-D33E-4FFC-1DC5E724E9F0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7438EBE-AF28-AC01-2578-4A75CB8AA655}"/>
                    </a:ext>
                  </a:extLst>
                </p:cNvPr>
                <p:cNvSpPr txBox="1"/>
                <p:nvPr/>
              </p:nvSpPr>
              <p:spPr>
                <a:xfrm>
                  <a:off x="809994" y="1370159"/>
                  <a:ext cx="1883820" cy="762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수집 데이터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전처리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분석 및 추천 태그 선정을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위한 변수 설정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CEADBA3-645B-96C2-9B5F-67F30512628E}"/>
                  </a:ext>
                </a:extLst>
              </p:cNvPr>
              <p:cNvGrpSpPr/>
              <p:nvPr/>
            </p:nvGrpSpPr>
            <p:grpSpPr>
              <a:xfrm>
                <a:off x="6011190" y="1028687"/>
                <a:ext cx="2479405" cy="1232909"/>
                <a:chOff x="807873" y="1334927"/>
                <a:chExt cx="1889257" cy="939452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5C5E31D3-EA9D-2AC2-47A7-CC5872E89CCF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B3D51BE-D8BC-F0E9-4FFB-10C3A630CC9A}"/>
                    </a:ext>
                  </a:extLst>
                </p:cNvPr>
                <p:cNvSpPr txBox="1"/>
                <p:nvPr/>
              </p:nvSpPr>
              <p:spPr>
                <a:xfrm>
                  <a:off x="813310" y="1625074"/>
                  <a:ext cx="1883820" cy="316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최종 데이터 셋 구성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D9CD2A-1FC8-E4FE-ADDA-C0E495FDE706}"/>
                  </a:ext>
                </a:extLst>
              </p:cNvPr>
              <p:cNvGrpSpPr/>
              <p:nvPr/>
            </p:nvGrpSpPr>
            <p:grpSpPr>
              <a:xfrm>
                <a:off x="8761869" y="1028687"/>
                <a:ext cx="2479405" cy="1232909"/>
                <a:chOff x="802436" y="1334927"/>
                <a:chExt cx="1889257" cy="939452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F9E2214F-2433-B6BB-6A87-3AA25BA95561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23D3ED5-61F2-9F93-854D-C711D41DFD77}"/>
                    </a:ext>
                  </a:extLst>
                </p:cNvPr>
                <p:cNvSpPr txBox="1"/>
                <p:nvPr/>
              </p:nvSpPr>
              <p:spPr>
                <a:xfrm>
                  <a:off x="802436" y="1471466"/>
                  <a:ext cx="1883820" cy="5851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분석 </a:t>
                  </a:r>
                  <a:endPara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시각화</a:t>
                  </a:r>
                </a:p>
              </p:txBody>
            </p:sp>
          </p:grpSp>
          <p:cxnSp>
            <p:nvCxnSpPr>
              <p:cNvPr id="32" name="연결선: 구부러짐 31">
                <a:extLst>
                  <a:ext uri="{FF2B5EF4-FFF2-40B4-BE49-F238E27FC236}">
                    <a16:creationId xmlns:a16="http://schemas.microsoft.com/office/drawing/2014/main" id="{CDF68CEE-DEB9-C38E-952A-6F3D19D0C3BE}"/>
                  </a:ext>
                </a:extLst>
              </p:cNvPr>
              <p:cNvCxnSpPr>
                <a:cxnSpLocks/>
                <a:stCxn id="60" idx="2"/>
                <a:endCxn id="62" idx="2"/>
              </p:cNvCxnSpPr>
              <p:nvPr/>
            </p:nvCxnSpPr>
            <p:spPr>
              <a:xfrm rot="5400000">
                <a:off x="3110604" y="888304"/>
                <a:ext cx="12700" cy="2757814"/>
              </a:xfrm>
              <a:prstGeom prst="curvedConnector3">
                <a:avLst>
                  <a:gd name="adj1" fmla="val 5054787"/>
                </a:avLst>
              </a:prstGeom>
              <a:ln w="9525" cap="flat" cmpd="sng" algn="ctr">
                <a:solidFill>
                  <a:srgbClr val="FFA07A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E028072-0C83-B817-0636-3F4BEAF6E118}"/>
                  </a:ext>
                </a:extLst>
              </p:cNvPr>
              <p:cNvCxnSpPr>
                <a:cxnSpLocks/>
                <a:stCxn id="60" idx="1"/>
                <a:endCxn id="62" idx="3"/>
              </p:cNvCxnSpPr>
              <p:nvPr/>
            </p:nvCxnSpPr>
            <p:spPr>
              <a:xfrm flipH="1">
                <a:off x="2967832" y="1650757"/>
                <a:ext cx="285543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C329A77-D44D-3A65-F30B-199EDF1A03DF}"/>
                  </a:ext>
                </a:extLst>
              </p:cNvPr>
              <p:cNvCxnSpPr>
                <a:cxnSpLocks/>
                <a:stCxn id="56" idx="1"/>
                <a:endCxn id="58" idx="3"/>
              </p:cNvCxnSpPr>
              <p:nvPr/>
            </p:nvCxnSpPr>
            <p:spPr>
              <a:xfrm flipH="1">
                <a:off x="8483460" y="1645142"/>
                <a:ext cx="285544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3985FE8-55A6-2CF3-F504-D12816DB983F}"/>
                  </a:ext>
                </a:extLst>
              </p:cNvPr>
              <p:cNvGrpSpPr/>
              <p:nvPr/>
            </p:nvGrpSpPr>
            <p:grpSpPr>
              <a:xfrm>
                <a:off x="489211" y="4258457"/>
                <a:ext cx="2478622" cy="1232909"/>
                <a:chOff x="803033" y="1334927"/>
                <a:chExt cx="1888660" cy="939452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743D6D32-760B-C2E3-72E7-909BA660D4C7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58B8B4-D744-D3DD-EE1C-BF5B4BB5D37E}"/>
                    </a:ext>
                  </a:extLst>
                </p:cNvPr>
                <p:cNvSpPr txBox="1"/>
                <p:nvPr/>
              </p:nvSpPr>
              <p:spPr>
                <a:xfrm>
                  <a:off x="803033" y="1442163"/>
                  <a:ext cx="1878980" cy="679102"/>
                </a:xfrm>
                <a:prstGeom prst="rect">
                  <a:avLst/>
                </a:prstGeom>
                <a:noFill/>
              </p:spPr>
              <p:txBody>
                <a:bodyPr wrap="square" lIns="36000" rIns="36000" rtlCol="0">
                  <a:spAutoFit/>
                </a:bodyPr>
                <a:lstStyle/>
                <a:p>
                  <a:pPr algn="ctr"/>
                  <a:r>
                    <a:rPr lang="ko-KR" altLang="en-US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웹 </a:t>
                  </a:r>
                  <a:r>
                    <a:rPr lang="ko-KR" altLang="en-US" sz="1300" spc="-15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크롤링</a:t>
                  </a:r>
                  <a:r>
                    <a:rPr lang="en-US" altLang="ko-KR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/ </a:t>
                  </a:r>
                  <a:r>
                    <a:rPr lang="ko-KR" altLang="en-US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이미지 셋 다운로드</a:t>
                  </a:r>
                  <a:endParaRPr lang="en-US" altLang="ko-KR" sz="1300" spc="-15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구글 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/ 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네이버 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/ </a:t>
                  </a: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캐글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이미지 데이터 수집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29F0179-309B-317A-2053-140A0A69C94B}"/>
                  </a:ext>
                </a:extLst>
              </p:cNvPr>
              <p:cNvGrpSpPr/>
              <p:nvPr/>
            </p:nvGrpSpPr>
            <p:grpSpPr>
              <a:xfrm>
                <a:off x="3252591" y="4258458"/>
                <a:ext cx="2473053" cy="1232909"/>
                <a:chOff x="807276" y="1334927"/>
                <a:chExt cx="1884417" cy="939452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62A2B91B-31AB-469D-C958-D90651560959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301E378-FA13-1274-2B52-A6A8D21B3614}"/>
                    </a:ext>
                  </a:extLst>
                </p:cNvPr>
                <p:cNvSpPr txBox="1"/>
                <p:nvPr/>
              </p:nvSpPr>
              <p:spPr>
                <a:xfrm>
                  <a:off x="807276" y="1502049"/>
                  <a:ext cx="1883820" cy="531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수집 데이터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전처리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사이즈 및 색감 조정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C6E48BA-C9FB-09BB-D589-49F0685F1370}"/>
                  </a:ext>
                </a:extLst>
              </p:cNvPr>
              <p:cNvGrpSpPr/>
              <p:nvPr/>
            </p:nvGrpSpPr>
            <p:grpSpPr>
              <a:xfrm>
                <a:off x="8756303" y="4258458"/>
                <a:ext cx="2485756" cy="1232909"/>
                <a:chOff x="797597" y="1334927"/>
                <a:chExt cx="1894096" cy="939452"/>
              </a:xfrm>
            </p:grpSpPr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442EBC6D-2CC2-5A1C-DA90-E5BC1259B50D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C194024-2224-39D0-ED65-94D61EABC5C8}"/>
                    </a:ext>
                  </a:extLst>
                </p:cNvPr>
                <p:cNvSpPr txBox="1"/>
                <p:nvPr/>
              </p:nvSpPr>
              <p:spPr>
                <a:xfrm>
                  <a:off x="797597" y="1614250"/>
                  <a:ext cx="1883820" cy="316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최종 모델 도출 </a:t>
                  </a:r>
                  <a:endParaRPr lang="en-US" altLang="ko-KR" sz="14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1376DC0-B3D3-127E-DBF4-D7497B905795}"/>
                  </a:ext>
                </a:extLst>
              </p:cNvPr>
              <p:cNvCxnSpPr>
                <a:cxnSpLocks/>
                <a:stCxn id="50" idx="1"/>
                <a:endCxn id="48" idx="3"/>
              </p:cNvCxnSpPr>
              <p:nvPr/>
            </p:nvCxnSpPr>
            <p:spPr>
              <a:xfrm flipH="1">
                <a:off x="8483460" y="4874913"/>
                <a:ext cx="286329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F91A56A-7A8E-80F2-CEB1-6D1093366B3B}"/>
                  </a:ext>
                </a:extLst>
              </p:cNvPr>
              <p:cNvCxnSpPr>
                <a:cxnSpLocks/>
                <a:stCxn id="52" idx="3"/>
                <a:endCxn id="48" idx="1"/>
              </p:cNvCxnSpPr>
              <p:nvPr/>
            </p:nvCxnSpPr>
            <p:spPr>
              <a:xfrm>
                <a:off x="5725645" y="4874913"/>
                <a:ext cx="285545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9C98049-515C-3ABE-1B1A-34258CD0D40E}"/>
                  </a:ext>
                </a:extLst>
              </p:cNvPr>
              <p:cNvCxnSpPr>
                <a:cxnSpLocks/>
                <a:stCxn id="54" idx="3"/>
                <a:endCxn id="52" idx="1"/>
              </p:cNvCxnSpPr>
              <p:nvPr/>
            </p:nvCxnSpPr>
            <p:spPr>
              <a:xfrm>
                <a:off x="2967832" y="4874913"/>
                <a:ext cx="285543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A540065-8C0C-79C9-1826-6C3A965DAF1D}"/>
                  </a:ext>
                </a:extLst>
              </p:cNvPr>
              <p:cNvSpPr/>
              <p:nvPr/>
            </p:nvSpPr>
            <p:spPr>
              <a:xfrm>
                <a:off x="8769004" y="2643571"/>
                <a:ext cx="2472270" cy="123290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A14898-61EA-ED44-0D0D-F016FD8B856D}"/>
                  </a:ext>
                </a:extLst>
              </p:cNvPr>
              <p:cNvSpPr txBox="1"/>
              <p:nvPr/>
            </p:nvSpPr>
            <p:spPr>
              <a:xfrm>
                <a:off x="8769004" y="2818552"/>
                <a:ext cx="2472270" cy="815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이미지 분류를 통한</a:t>
                </a:r>
                <a:endParaRPr lang="en-US" altLang="ko-KR" sz="15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태그 추천 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E99E5ADC-9696-2642-4A4E-394551B06E7F}"/>
                  </a:ext>
                </a:extLst>
              </p:cNvPr>
              <p:cNvCxnSpPr>
                <a:cxnSpLocks/>
                <a:stCxn id="56" idx="2"/>
                <a:endCxn id="42" idx="0"/>
              </p:cNvCxnSpPr>
              <p:nvPr/>
            </p:nvCxnSpPr>
            <p:spPr>
              <a:xfrm>
                <a:off x="10005139" y="2261596"/>
                <a:ext cx="0" cy="381975"/>
              </a:xfrm>
              <a:prstGeom prst="straightConnector1">
                <a:avLst/>
              </a:prstGeom>
              <a:ln>
                <a:solidFill>
                  <a:srgbClr val="FFA07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E8B26A74-16AD-7717-0577-FFCCCA8FB5F9}"/>
                  </a:ext>
                </a:extLst>
              </p:cNvPr>
              <p:cNvCxnSpPr>
                <a:cxnSpLocks/>
                <a:stCxn id="50" idx="0"/>
                <a:endCxn id="42" idx="2"/>
              </p:cNvCxnSpPr>
              <p:nvPr/>
            </p:nvCxnSpPr>
            <p:spPr>
              <a:xfrm flipH="1" flipV="1">
                <a:off x="10005139" y="3876480"/>
                <a:ext cx="785" cy="381978"/>
              </a:xfrm>
              <a:prstGeom prst="straightConnector1">
                <a:avLst/>
              </a:prstGeom>
              <a:ln>
                <a:solidFill>
                  <a:srgbClr val="FFA07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A8B7014-4DD2-8E97-BDE5-C5E3DD0F3E4B}"/>
                  </a:ext>
                </a:extLst>
              </p:cNvPr>
              <p:cNvGrpSpPr/>
              <p:nvPr/>
            </p:nvGrpSpPr>
            <p:grpSpPr>
              <a:xfrm>
                <a:off x="6004839" y="4258458"/>
                <a:ext cx="2478622" cy="1232909"/>
                <a:chOff x="6004839" y="4258458"/>
                <a:chExt cx="2478622" cy="1232909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0F692CE6-8F4E-0724-D333-01B406EFE3A9}"/>
                    </a:ext>
                  </a:extLst>
                </p:cNvPr>
                <p:cNvSpPr/>
                <p:nvPr/>
              </p:nvSpPr>
              <p:spPr>
                <a:xfrm>
                  <a:off x="6011191" y="4258458"/>
                  <a:ext cx="2472270" cy="1232909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9DDD3-9796-CD2E-81D2-F7D410C7CC81}"/>
                    </a:ext>
                  </a:extLst>
                </p:cNvPr>
                <p:cNvSpPr txBox="1"/>
                <p:nvPr/>
              </p:nvSpPr>
              <p:spPr>
                <a:xfrm>
                  <a:off x="6004839" y="4450560"/>
                  <a:ext cx="2472270" cy="720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분류 모델 설계</a:t>
                  </a:r>
                  <a:endPara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성능 확인 및 개선</a:t>
                  </a:r>
                  <a:endPara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3D6408-F330-C386-F393-B7E43CDFA70E}"/>
                </a:ext>
              </a:extLst>
            </p:cNvPr>
            <p:cNvSpPr txBox="1"/>
            <p:nvPr/>
          </p:nvSpPr>
          <p:spPr>
            <a:xfrm>
              <a:off x="665606" y="1390057"/>
              <a:ext cx="30858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 데이터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5C481D-41F2-17AE-1CEC-79672EE62AF6}"/>
                </a:ext>
              </a:extLst>
            </p:cNvPr>
            <p:cNvSpPr txBox="1"/>
            <p:nvPr/>
          </p:nvSpPr>
          <p:spPr>
            <a:xfrm>
              <a:off x="665607" y="4340399"/>
              <a:ext cx="30858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데이터 </a:t>
              </a:r>
            </a:p>
          </p:txBody>
        </p:sp>
      </p:grp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B0968FBF-941C-2A61-5661-BC277F5162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3287" y="3685296"/>
            <a:ext cx="70038" cy="4840416"/>
          </a:xfrm>
          <a:prstGeom prst="curvedConnector3">
            <a:avLst>
              <a:gd name="adj1" fmla="val 805344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E95A4DB-5D60-5D43-49E9-72558027A922}"/>
              </a:ext>
            </a:extLst>
          </p:cNvPr>
          <p:cNvCxnSpPr>
            <a:cxnSpLocks/>
          </p:cNvCxnSpPr>
          <p:nvPr/>
        </p:nvCxnSpPr>
        <p:spPr>
          <a:xfrm flipH="1">
            <a:off x="6244730" y="2551324"/>
            <a:ext cx="245280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4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9" name="Picture 2" descr="beautifulsoup 모듈 - Dev-hwon's blog">
            <a:extLst>
              <a:ext uri="{FF2B5EF4-FFF2-40B4-BE49-F238E27FC236}">
                <a16:creationId xmlns:a16="http://schemas.microsoft.com/office/drawing/2014/main" id="{8C621E85-BC9C-C02E-FE49-44958CFEB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298007" y="2795334"/>
            <a:ext cx="1958047" cy="8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471740-5C15-5880-5D49-B4193CECD43B}"/>
              </a:ext>
            </a:extLst>
          </p:cNvPr>
          <p:cNvSpPr txBox="1"/>
          <p:nvPr/>
        </p:nvSpPr>
        <p:spPr>
          <a:xfrm>
            <a:off x="3991050" y="1503738"/>
            <a:ext cx="421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12B47-2B4B-8AD5-185F-76E5890370A8}"/>
              </a:ext>
            </a:extLst>
          </p:cNvPr>
          <p:cNvSpPr txBox="1"/>
          <p:nvPr/>
        </p:nvSpPr>
        <p:spPr>
          <a:xfrm>
            <a:off x="8601147" y="1500040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폴더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DAF25D4-BC3A-0851-8266-AE31A294FB5E}"/>
              </a:ext>
            </a:extLst>
          </p:cNvPr>
          <p:cNvGrpSpPr/>
          <p:nvPr/>
        </p:nvGrpSpPr>
        <p:grpSpPr>
          <a:xfrm>
            <a:off x="8700445" y="2045587"/>
            <a:ext cx="554731" cy="3601484"/>
            <a:chOff x="9100432" y="1992695"/>
            <a:chExt cx="582637" cy="3782651"/>
          </a:xfrm>
        </p:grpSpPr>
        <p:pic>
          <p:nvPicPr>
            <p:cNvPr id="30" name="그래픽 29" descr="열린 폴더 윤곽선">
              <a:extLst>
                <a:ext uri="{FF2B5EF4-FFF2-40B4-BE49-F238E27FC236}">
                  <a16:creationId xmlns:a16="http://schemas.microsoft.com/office/drawing/2014/main" id="{E863E168-8B68-1791-9CCC-7C8EA63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3059369"/>
              <a:ext cx="582630" cy="582630"/>
            </a:xfrm>
            <a:prstGeom prst="rect">
              <a:avLst/>
            </a:prstGeom>
          </p:spPr>
        </p:pic>
        <p:pic>
          <p:nvPicPr>
            <p:cNvPr id="33" name="그래픽 32" descr="열린 폴더 윤곽선">
              <a:extLst>
                <a:ext uri="{FF2B5EF4-FFF2-40B4-BE49-F238E27FC236}">
                  <a16:creationId xmlns:a16="http://schemas.microsoft.com/office/drawing/2014/main" id="{F346E55C-8FB8-2DD6-2F9A-BC27C28D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3592706"/>
              <a:ext cx="582630" cy="582630"/>
            </a:xfrm>
            <a:prstGeom prst="rect">
              <a:avLst/>
            </a:prstGeom>
          </p:spPr>
        </p:pic>
        <p:pic>
          <p:nvPicPr>
            <p:cNvPr id="36" name="그래픽 35" descr="열린 폴더 윤곽선">
              <a:extLst>
                <a:ext uri="{FF2B5EF4-FFF2-40B4-BE49-F238E27FC236}">
                  <a16:creationId xmlns:a16="http://schemas.microsoft.com/office/drawing/2014/main" id="{04060787-AD2F-2E87-884C-14E3A26D7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2" y="4126043"/>
              <a:ext cx="582630" cy="582630"/>
            </a:xfrm>
            <a:prstGeom prst="rect">
              <a:avLst/>
            </a:prstGeom>
          </p:spPr>
        </p:pic>
        <p:pic>
          <p:nvPicPr>
            <p:cNvPr id="39" name="그래픽 38" descr="열린 폴더 윤곽선">
              <a:extLst>
                <a:ext uri="{FF2B5EF4-FFF2-40B4-BE49-F238E27FC236}">
                  <a16:creationId xmlns:a16="http://schemas.microsoft.com/office/drawing/2014/main" id="{52FD0647-C629-1A59-0880-AC1982DA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2526032"/>
              <a:ext cx="582630" cy="582630"/>
            </a:xfrm>
            <a:prstGeom prst="rect">
              <a:avLst/>
            </a:prstGeom>
          </p:spPr>
        </p:pic>
        <p:pic>
          <p:nvPicPr>
            <p:cNvPr id="42" name="그래픽 41" descr="열린 폴더 윤곽선">
              <a:extLst>
                <a:ext uri="{FF2B5EF4-FFF2-40B4-BE49-F238E27FC236}">
                  <a16:creationId xmlns:a16="http://schemas.microsoft.com/office/drawing/2014/main" id="{93FE9732-8E95-5376-59E1-DEADCAAD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2" y="4659380"/>
              <a:ext cx="582630" cy="582630"/>
            </a:xfrm>
            <a:prstGeom prst="rect">
              <a:avLst/>
            </a:prstGeom>
          </p:spPr>
        </p:pic>
        <p:pic>
          <p:nvPicPr>
            <p:cNvPr id="45" name="그래픽 44" descr="열린 폴더 윤곽선">
              <a:extLst>
                <a:ext uri="{FF2B5EF4-FFF2-40B4-BE49-F238E27FC236}">
                  <a16:creationId xmlns:a16="http://schemas.microsoft.com/office/drawing/2014/main" id="{D00C8817-16E0-8DE3-D26F-7330936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9" y="5192716"/>
              <a:ext cx="582630" cy="582630"/>
            </a:xfrm>
            <a:prstGeom prst="rect">
              <a:avLst/>
            </a:prstGeom>
          </p:spPr>
        </p:pic>
        <p:pic>
          <p:nvPicPr>
            <p:cNvPr id="50" name="그래픽 49" descr="열린 폴더 윤곽선">
              <a:extLst>
                <a:ext uri="{FF2B5EF4-FFF2-40B4-BE49-F238E27FC236}">
                  <a16:creationId xmlns:a16="http://schemas.microsoft.com/office/drawing/2014/main" id="{0CB1CA62-9405-ADD8-9CA3-4432870F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1992695"/>
              <a:ext cx="582630" cy="58263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E1851E3-4D77-67B2-9EFF-16FE3E430F0C}"/>
              </a:ext>
            </a:extLst>
          </p:cNvPr>
          <p:cNvGrpSpPr/>
          <p:nvPr/>
        </p:nvGrpSpPr>
        <p:grpSpPr>
          <a:xfrm>
            <a:off x="9381416" y="2132729"/>
            <a:ext cx="2718755" cy="3538574"/>
            <a:chOff x="9741201" y="2089885"/>
            <a:chExt cx="2240486" cy="35385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A70557-4D1B-D9D6-9412-F6938D36666F}"/>
                </a:ext>
              </a:extLst>
            </p:cNvPr>
            <p:cNvSpPr txBox="1"/>
            <p:nvPr/>
          </p:nvSpPr>
          <p:spPr>
            <a:xfrm>
              <a:off x="9741201" y="3156559"/>
              <a:ext cx="2240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Tteokbokki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3695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AD3B9D-7258-0BE5-9990-96C62384E280}"/>
                </a:ext>
              </a:extLst>
            </p:cNvPr>
            <p:cNvSpPr txBox="1"/>
            <p:nvPr/>
          </p:nvSpPr>
          <p:spPr>
            <a:xfrm>
              <a:off x="9741202" y="3689896"/>
              <a:ext cx="1613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Pasta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3562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55970B-D15B-D1E6-A0DE-500A5A936750}"/>
                </a:ext>
              </a:extLst>
            </p:cNvPr>
            <p:cNvSpPr txBox="1"/>
            <p:nvPr/>
          </p:nvSpPr>
          <p:spPr>
            <a:xfrm>
              <a:off x="9741201" y="4223233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Sushi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3650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DB43E5-7F1F-B119-4752-BE855E858C14}"/>
                </a:ext>
              </a:extLst>
            </p:cNvPr>
            <p:cNvSpPr txBox="1"/>
            <p:nvPr/>
          </p:nvSpPr>
          <p:spPr>
            <a:xfrm>
              <a:off x="9741201" y="2623222"/>
              <a:ext cx="1782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Pizza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4813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42B654-EF3E-17BE-EC72-30CD6239B743}"/>
                </a:ext>
              </a:extLst>
            </p:cNvPr>
            <p:cNvSpPr txBox="1"/>
            <p:nvPr/>
          </p:nvSpPr>
          <p:spPr>
            <a:xfrm>
              <a:off x="9741201" y="4756570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Burger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4024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68BE2F-78EA-84E0-4364-E6E24C74EEB0}"/>
                </a:ext>
              </a:extLst>
            </p:cNvPr>
            <p:cNvSpPr txBox="1"/>
            <p:nvPr/>
          </p:nvSpPr>
          <p:spPr>
            <a:xfrm>
              <a:off x="9741202" y="5289905"/>
              <a:ext cx="1862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Porkcutlet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4756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596573-36D1-0B01-5F62-7BC08A7D4695}"/>
                </a:ext>
              </a:extLst>
            </p:cNvPr>
            <p:cNvSpPr txBox="1"/>
            <p:nvPr/>
          </p:nvSpPr>
          <p:spPr>
            <a:xfrm>
              <a:off x="9741201" y="2089885"/>
              <a:ext cx="1945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Chicken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3580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B3BB12-1872-0342-A70A-207175B245B0}"/>
              </a:ext>
            </a:extLst>
          </p:cNvPr>
          <p:cNvGrpSpPr/>
          <p:nvPr/>
        </p:nvGrpSpPr>
        <p:grpSpPr>
          <a:xfrm>
            <a:off x="7449986" y="5797740"/>
            <a:ext cx="4475313" cy="810184"/>
            <a:chOff x="8873655" y="2405685"/>
            <a:chExt cx="2957287" cy="820340"/>
          </a:xfrm>
        </p:grpSpPr>
        <p:pic>
          <p:nvPicPr>
            <p:cNvPr id="62" name="그래픽 61" descr="열린 폴더 단색으로 채워진">
              <a:extLst>
                <a:ext uri="{FF2B5EF4-FFF2-40B4-BE49-F238E27FC236}">
                  <a16:creationId xmlns:a16="http://schemas.microsoft.com/office/drawing/2014/main" id="{8F2CADAB-4D02-02A3-1886-94149442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3655" y="2405685"/>
              <a:ext cx="497625" cy="82034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BE876B-C759-4CEB-46A8-BDF6C7B1300B}"/>
                </a:ext>
              </a:extLst>
            </p:cNvPr>
            <p:cNvSpPr txBox="1"/>
            <p:nvPr/>
          </p:nvSpPr>
          <p:spPr>
            <a:xfrm>
              <a:off x="9371279" y="2464497"/>
              <a:ext cx="2459663" cy="654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Train</a:t>
              </a:r>
              <a:r>
                <a:rPr lang="en-US" altLang="ko-KR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28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</a:t>
              </a:r>
              <a:r>
                <a:rPr lang="en-US" altLang="ko-KR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28,080</a:t>
              </a:r>
              <a:r>
                <a:rPr lang="ko-KR" altLang="en-US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E56A1C2-F742-5142-DAE0-016AFBF131F5}"/>
              </a:ext>
            </a:extLst>
          </p:cNvPr>
          <p:cNvSpPr txBox="1"/>
          <p:nvPr/>
        </p:nvSpPr>
        <p:spPr>
          <a:xfrm>
            <a:off x="4266431" y="4591467"/>
            <a:ext cx="298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import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algn="ctr"/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CV,</a:t>
            </a:r>
            <a:r>
              <a:rPr lang="ko-KR" altLang="en-US" sz="2000" dirty="0">
                <a:latin typeface="Cascadia Mono" panose="020B0609020000020004" pitchFamily="49" charset="0"/>
                <a:ea typeface="에스코어 드림 4 Regular" panose="020B0503030302020204" pitchFamily="34" charset="-127"/>
                <a:cs typeface="Cascadia Mono" panose="020B0609020000020004" pitchFamily="49" charset="0"/>
              </a:rPr>
              <a:t> 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OS,</a:t>
            </a:r>
            <a:r>
              <a:rPr lang="ko-KR" altLang="en-US" sz="2000" dirty="0">
                <a:latin typeface="Cascadia Mono" panose="020B0609020000020004" pitchFamily="49" charset="0"/>
                <a:ea typeface="에스코어 드림 4 Regular" panose="020B0503030302020204" pitchFamily="34" charset="-127"/>
                <a:cs typeface="Cascadia Mono" panose="020B0609020000020004" pitchFamily="49" charset="0"/>
              </a:rPr>
              <a:t> 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SHUTIL, </a:t>
            </a:r>
            <a:endParaRPr lang="ko-KR" altLang="en-US" sz="2000" dirty="0">
              <a:latin typeface="Cascadia Mono" panose="020B0609020000020004" pitchFamily="49" charset="0"/>
              <a:ea typeface="에스코어 드림 4 Regular" panose="020B0503030302020204" pitchFamily="34" charset="-127"/>
              <a:cs typeface="Cascadia Mono" panose="020B0609020000020004" pitchFamily="49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71218EB-4347-D63B-5980-46FD497F0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76" y="2421052"/>
            <a:ext cx="1643195" cy="634647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DF489EA3-FD9C-68F5-F64A-5899E634B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1288" y="3167676"/>
            <a:ext cx="1768735" cy="598249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5F7338D8-E007-DA4C-5470-109D073D63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5235" y="3940515"/>
            <a:ext cx="1768735" cy="339489"/>
          </a:xfrm>
          <a:prstGeom prst="rect">
            <a:avLst/>
          </a:prstGeom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7735234-2F93-C125-41D1-BEF09BFEC9D7}"/>
              </a:ext>
            </a:extLst>
          </p:cNvPr>
          <p:cNvCxnSpPr/>
          <p:nvPr/>
        </p:nvCxnSpPr>
        <p:spPr>
          <a:xfrm>
            <a:off x="3991050" y="1458875"/>
            <a:ext cx="4212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4C278BB-2679-A246-40F7-7C2EB0655FDF}"/>
              </a:ext>
            </a:extLst>
          </p:cNvPr>
          <p:cNvCxnSpPr/>
          <p:nvPr/>
        </p:nvCxnSpPr>
        <p:spPr>
          <a:xfrm>
            <a:off x="3991052" y="1878356"/>
            <a:ext cx="4212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409F159-3457-C161-70AC-6B43F65DA376}"/>
              </a:ext>
            </a:extLst>
          </p:cNvPr>
          <p:cNvCxnSpPr/>
          <p:nvPr/>
        </p:nvCxnSpPr>
        <p:spPr>
          <a:xfrm>
            <a:off x="8601148" y="145517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174AA9F-0FD5-A52F-46AB-3BAFB39CEA82}"/>
              </a:ext>
            </a:extLst>
          </p:cNvPr>
          <p:cNvCxnSpPr/>
          <p:nvPr/>
        </p:nvCxnSpPr>
        <p:spPr>
          <a:xfrm>
            <a:off x="8601150" y="1879421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래픽 89">
            <a:extLst>
              <a:ext uri="{FF2B5EF4-FFF2-40B4-BE49-F238E27FC236}">
                <a16:creationId xmlns:a16="http://schemas.microsoft.com/office/drawing/2014/main" id="{17935D88-30E8-DC2C-78F8-AB9724D008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235" t="-8095" r="73610" b="8095"/>
          <a:stretch/>
        </p:blipFill>
        <p:spPr>
          <a:xfrm>
            <a:off x="1349581" y="3866552"/>
            <a:ext cx="875006" cy="850852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67871299-5D4D-84DE-2674-45EFE003BB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5070" y="3940515"/>
            <a:ext cx="875006" cy="96037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48424C7-436B-7DD2-3E05-58818E738F99}"/>
              </a:ext>
            </a:extLst>
          </p:cNvPr>
          <p:cNvSpPr txBox="1"/>
          <p:nvPr/>
        </p:nvSpPr>
        <p:spPr>
          <a:xfrm>
            <a:off x="775132" y="1501716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모듈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5D8C877-6C1C-8C61-05EF-BFBCEFC9E31A}"/>
              </a:ext>
            </a:extLst>
          </p:cNvPr>
          <p:cNvCxnSpPr/>
          <p:nvPr/>
        </p:nvCxnSpPr>
        <p:spPr>
          <a:xfrm>
            <a:off x="775133" y="1456853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1E211BA-B438-3AF2-C717-B0AE9D9F3FB8}"/>
              </a:ext>
            </a:extLst>
          </p:cNvPr>
          <p:cNvCxnSpPr/>
          <p:nvPr/>
        </p:nvCxnSpPr>
        <p:spPr>
          <a:xfrm>
            <a:off x="775135" y="188109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6EF86CB9-B87D-D89A-EFB6-AA7EDA0F6D6D}"/>
              </a:ext>
            </a:extLst>
          </p:cNvPr>
          <p:cNvSpPr/>
          <p:nvPr/>
        </p:nvSpPr>
        <p:spPr>
          <a:xfrm>
            <a:off x="3696672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C5D6D608-C7A6-8C3C-DC2E-5E84E8D7E773}"/>
              </a:ext>
            </a:extLst>
          </p:cNvPr>
          <p:cNvSpPr/>
          <p:nvPr/>
        </p:nvSpPr>
        <p:spPr>
          <a:xfrm>
            <a:off x="8100028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4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분류 모델 설계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19915C-06C5-5B20-E60D-06D3B65C8388}"/>
              </a:ext>
            </a:extLst>
          </p:cNvPr>
          <p:cNvSpPr txBox="1"/>
          <p:nvPr/>
        </p:nvSpPr>
        <p:spPr>
          <a:xfrm>
            <a:off x="786650" y="1500040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폴더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5D30FD5-0FE1-9DEC-B042-7F227AE0A693}"/>
              </a:ext>
            </a:extLst>
          </p:cNvPr>
          <p:cNvCxnSpPr/>
          <p:nvPr/>
        </p:nvCxnSpPr>
        <p:spPr>
          <a:xfrm>
            <a:off x="786651" y="145517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DE0656D-2F60-75F5-E3EC-C064F9463186}"/>
              </a:ext>
            </a:extLst>
          </p:cNvPr>
          <p:cNvCxnSpPr/>
          <p:nvPr/>
        </p:nvCxnSpPr>
        <p:spPr>
          <a:xfrm>
            <a:off x="786653" y="1879421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C5E6794-7D25-AA2B-776D-B45D37B75BE0}"/>
              </a:ext>
            </a:extLst>
          </p:cNvPr>
          <p:cNvGrpSpPr/>
          <p:nvPr/>
        </p:nvGrpSpPr>
        <p:grpSpPr>
          <a:xfrm>
            <a:off x="3991049" y="1458875"/>
            <a:ext cx="7547015" cy="419481"/>
            <a:chOff x="3991050" y="1458875"/>
            <a:chExt cx="4212002" cy="41948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89B400-6E0F-EB0F-FD79-4F2745EE8BCD}"/>
                </a:ext>
              </a:extLst>
            </p:cNvPr>
            <p:cNvSpPr txBox="1"/>
            <p:nvPr/>
          </p:nvSpPr>
          <p:spPr>
            <a:xfrm>
              <a:off x="3991050" y="1503738"/>
              <a:ext cx="421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latin typeface="나눔바른펜" panose="020B0503000000000000" pitchFamily="50" charset="-127"/>
                  <a:ea typeface="나눔바른펜" panose="020B0503000000000000" pitchFamily="50" charset="-127"/>
                </a:defRPr>
              </a:lvl1pPr>
            </a:lstStyle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모델설계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4292188-E334-66D9-6D86-CFC20908D923}"/>
                </a:ext>
              </a:extLst>
            </p:cNvPr>
            <p:cNvCxnSpPr>
              <a:cxnSpLocks/>
            </p:cNvCxnSpPr>
            <p:nvPr/>
          </p:nvCxnSpPr>
          <p:spPr>
            <a:xfrm>
              <a:off x="3991050" y="1458875"/>
              <a:ext cx="4212000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AF8A501-35F8-7F0A-E039-54E161E5C941}"/>
                </a:ext>
              </a:extLst>
            </p:cNvPr>
            <p:cNvCxnSpPr>
              <a:cxnSpLocks/>
            </p:cNvCxnSpPr>
            <p:nvPr/>
          </p:nvCxnSpPr>
          <p:spPr>
            <a:xfrm>
              <a:off x="3991052" y="1878356"/>
              <a:ext cx="4212000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3">
            <a:extLst>
              <a:ext uri="{FF2B5EF4-FFF2-40B4-BE49-F238E27FC236}">
                <a16:creationId xmlns:a16="http://schemas.microsoft.com/office/drawing/2014/main" id="{09EF06B9-7CB5-D57C-C23B-4A859C826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94061"/>
              </p:ext>
            </p:extLst>
          </p:nvPr>
        </p:nvGraphicFramePr>
        <p:xfrm>
          <a:off x="3940330" y="2387847"/>
          <a:ext cx="7882254" cy="35478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26081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166880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00122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089171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2936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모델설계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훈련점수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테스트점수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최종모델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4872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(units=64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Resnet50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(64,128,256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(64,128,256 /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=0.0001)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99.72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96.72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O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=0.0001)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A3CAF2B-D42E-5A0E-6CD0-BCC6F2439EFD}"/>
              </a:ext>
            </a:extLst>
          </p:cNvPr>
          <p:cNvGrpSpPr/>
          <p:nvPr/>
        </p:nvGrpSpPr>
        <p:grpSpPr>
          <a:xfrm>
            <a:off x="885948" y="2309995"/>
            <a:ext cx="554731" cy="3601484"/>
            <a:chOff x="9100432" y="1992695"/>
            <a:chExt cx="582637" cy="3782651"/>
          </a:xfrm>
        </p:grpSpPr>
        <p:pic>
          <p:nvPicPr>
            <p:cNvPr id="9" name="그래픽 8" descr="열린 폴더 윤곽선">
              <a:extLst>
                <a:ext uri="{FF2B5EF4-FFF2-40B4-BE49-F238E27FC236}">
                  <a16:creationId xmlns:a16="http://schemas.microsoft.com/office/drawing/2014/main" id="{DAD8CF59-1C48-3B51-EAED-2F113C9BE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3059369"/>
              <a:ext cx="582630" cy="582630"/>
            </a:xfrm>
            <a:prstGeom prst="rect">
              <a:avLst/>
            </a:prstGeom>
          </p:spPr>
        </p:pic>
        <p:pic>
          <p:nvPicPr>
            <p:cNvPr id="16" name="그래픽 15" descr="열린 폴더 윤곽선">
              <a:extLst>
                <a:ext uri="{FF2B5EF4-FFF2-40B4-BE49-F238E27FC236}">
                  <a16:creationId xmlns:a16="http://schemas.microsoft.com/office/drawing/2014/main" id="{1A2FDC1B-2872-4FDA-2556-B653BEF3D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3592706"/>
              <a:ext cx="582630" cy="582630"/>
            </a:xfrm>
            <a:prstGeom prst="rect">
              <a:avLst/>
            </a:prstGeom>
          </p:spPr>
        </p:pic>
        <p:pic>
          <p:nvPicPr>
            <p:cNvPr id="17" name="그래픽 16" descr="열린 폴더 윤곽선">
              <a:extLst>
                <a:ext uri="{FF2B5EF4-FFF2-40B4-BE49-F238E27FC236}">
                  <a16:creationId xmlns:a16="http://schemas.microsoft.com/office/drawing/2014/main" id="{268EE791-94D5-2231-DAC6-CEA5515C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2" y="4126043"/>
              <a:ext cx="582630" cy="582630"/>
            </a:xfrm>
            <a:prstGeom prst="rect">
              <a:avLst/>
            </a:prstGeom>
          </p:spPr>
        </p:pic>
        <p:pic>
          <p:nvPicPr>
            <p:cNvPr id="19" name="그래픽 18" descr="열린 폴더 윤곽선">
              <a:extLst>
                <a:ext uri="{FF2B5EF4-FFF2-40B4-BE49-F238E27FC236}">
                  <a16:creationId xmlns:a16="http://schemas.microsoft.com/office/drawing/2014/main" id="{55D067F2-2CF2-AC0C-040D-2A64160D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2526032"/>
              <a:ext cx="582630" cy="582630"/>
            </a:xfrm>
            <a:prstGeom prst="rect">
              <a:avLst/>
            </a:prstGeom>
          </p:spPr>
        </p:pic>
        <p:pic>
          <p:nvPicPr>
            <p:cNvPr id="20" name="그래픽 19" descr="열린 폴더 윤곽선">
              <a:extLst>
                <a:ext uri="{FF2B5EF4-FFF2-40B4-BE49-F238E27FC236}">
                  <a16:creationId xmlns:a16="http://schemas.microsoft.com/office/drawing/2014/main" id="{E9FFF23B-FBBC-9721-A9C4-E19CBAB17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2" y="4659380"/>
              <a:ext cx="582630" cy="582630"/>
            </a:xfrm>
            <a:prstGeom prst="rect">
              <a:avLst/>
            </a:prstGeom>
          </p:spPr>
        </p:pic>
        <p:pic>
          <p:nvPicPr>
            <p:cNvPr id="26" name="그래픽 25" descr="열린 폴더 윤곽선">
              <a:extLst>
                <a:ext uri="{FF2B5EF4-FFF2-40B4-BE49-F238E27FC236}">
                  <a16:creationId xmlns:a16="http://schemas.microsoft.com/office/drawing/2014/main" id="{4C362F33-31DC-40B2-C6AD-7E465016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9" y="5192716"/>
              <a:ext cx="582630" cy="582630"/>
            </a:xfrm>
            <a:prstGeom prst="rect">
              <a:avLst/>
            </a:prstGeom>
          </p:spPr>
        </p:pic>
        <p:pic>
          <p:nvPicPr>
            <p:cNvPr id="27" name="그래픽 26" descr="열린 폴더 윤곽선">
              <a:extLst>
                <a:ext uri="{FF2B5EF4-FFF2-40B4-BE49-F238E27FC236}">
                  <a16:creationId xmlns:a16="http://schemas.microsoft.com/office/drawing/2014/main" id="{48FE0E3B-0DDA-1E16-3505-338CBF65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1992695"/>
              <a:ext cx="582630" cy="58263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04A394-D382-63A2-E7C3-081FC57D47DE}"/>
              </a:ext>
            </a:extLst>
          </p:cNvPr>
          <p:cNvGrpSpPr/>
          <p:nvPr/>
        </p:nvGrpSpPr>
        <p:grpSpPr>
          <a:xfrm>
            <a:off x="1566919" y="2397137"/>
            <a:ext cx="2718755" cy="3538574"/>
            <a:chOff x="9741201" y="2089885"/>
            <a:chExt cx="2240486" cy="35385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E76AE9-E373-F4C9-EA75-D166D373483C}"/>
                </a:ext>
              </a:extLst>
            </p:cNvPr>
            <p:cNvSpPr txBox="1"/>
            <p:nvPr/>
          </p:nvSpPr>
          <p:spPr>
            <a:xfrm>
              <a:off x="9741201" y="3156559"/>
              <a:ext cx="2240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Tteokbokki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3695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52A1A9-9E28-BEB8-83D5-AA86D7639501}"/>
                </a:ext>
              </a:extLst>
            </p:cNvPr>
            <p:cNvSpPr txBox="1"/>
            <p:nvPr/>
          </p:nvSpPr>
          <p:spPr>
            <a:xfrm>
              <a:off x="9741202" y="3689896"/>
              <a:ext cx="1613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Pasta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3562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DBB82B-2CBC-48EA-B997-F3086AFF4E3F}"/>
                </a:ext>
              </a:extLst>
            </p:cNvPr>
            <p:cNvSpPr txBox="1"/>
            <p:nvPr/>
          </p:nvSpPr>
          <p:spPr>
            <a:xfrm>
              <a:off x="9741201" y="4223233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Sushi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3650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5F9C63-1BC0-984D-2DA3-9B7197285839}"/>
                </a:ext>
              </a:extLst>
            </p:cNvPr>
            <p:cNvSpPr txBox="1"/>
            <p:nvPr/>
          </p:nvSpPr>
          <p:spPr>
            <a:xfrm>
              <a:off x="9741201" y="2623222"/>
              <a:ext cx="1782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Pizza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4813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3BFE54-72C6-AEAA-2729-B89B6E1B7382}"/>
                </a:ext>
              </a:extLst>
            </p:cNvPr>
            <p:cNvSpPr txBox="1"/>
            <p:nvPr/>
          </p:nvSpPr>
          <p:spPr>
            <a:xfrm>
              <a:off x="9741201" y="4756570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Burger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4024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43C27F-8CC6-817B-1656-E4C8E11850A3}"/>
                </a:ext>
              </a:extLst>
            </p:cNvPr>
            <p:cNvSpPr txBox="1"/>
            <p:nvPr/>
          </p:nvSpPr>
          <p:spPr>
            <a:xfrm>
              <a:off x="9741202" y="5289905"/>
              <a:ext cx="1862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Porkcutlet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4756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13A207-CAB4-0ED3-BEF0-C681AFEAC1DC}"/>
                </a:ext>
              </a:extLst>
            </p:cNvPr>
            <p:cNvSpPr txBox="1"/>
            <p:nvPr/>
          </p:nvSpPr>
          <p:spPr>
            <a:xfrm>
              <a:off x="9741201" y="2089885"/>
              <a:ext cx="1945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Chicken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3580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BD8639E-6CC0-69D6-BE61-5AB4F1F531B8}"/>
              </a:ext>
            </a:extLst>
          </p:cNvPr>
          <p:cNvSpPr/>
          <p:nvPr/>
        </p:nvSpPr>
        <p:spPr>
          <a:xfrm>
            <a:off x="321692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분류 모델 설계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4" name="그림 3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CE6BE7A4-1309-4F5C-F7ED-04E5FC17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6" y="1245354"/>
            <a:ext cx="7344413" cy="5260221"/>
          </a:xfrm>
          <a:prstGeom prst="rect">
            <a:avLst/>
          </a:prstGeom>
        </p:spPr>
      </p:pic>
      <p:pic>
        <p:nvPicPr>
          <p:cNvPr id="65" name="그래픽 64" descr="확인 표시 단색으로 채워진">
            <a:extLst>
              <a:ext uri="{FF2B5EF4-FFF2-40B4-BE49-F238E27FC236}">
                <a16:creationId xmlns:a16="http://schemas.microsoft.com/office/drawing/2014/main" id="{345743DF-26A3-0177-91CC-630B82200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776" y="1396441"/>
            <a:ext cx="914400" cy="914400"/>
          </a:xfrm>
          <a:prstGeom prst="rect">
            <a:avLst/>
          </a:prstGeom>
        </p:spPr>
      </p:pic>
      <p:pic>
        <p:nvPicPr>
          <p:cNvPr id="66" name="그래픽 65" descr="확인 표시 단색으로 채워진">
            <a:extLst>
              <a:ext uri="{FF2B5EF4-FFF2-40B4-BE49-F238E27FC236}">
                <a16:creationId xmlns:a16="http://schemas.microsoft.com/office/drawing/2014/main" id="{99AAA911-30DE-383F-369E-647CF971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031" y="3210385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ECE0B-8502-BB7D-EBCB-C14DB740668F}"/>
              </a:ext>
            </a:extLst>
          </p:cNvPr>
          <p:cNvSpPr txBox="1"/>
          <p:nvPr/>
        </p:nvSpPr>
        <p:spPr>
          <a:xfrm>
            <a:off x="8713794" y="1938501"/>
            <a:ext cx="2985991" cy="2068651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MobileNet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Lr(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= 0.00001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Epochs = 50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Batch_size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128</a:t>
            </a:r>
          </a:p>
          <a:p>
            <a:pPr marL="514350" indent="-514350">
              <a:buAutoNum type="arabicPeriod"/>
            </a:pPr>
            <a:endParaRPr lang="en-US" altLang="ko-KR" sz="105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1AFA8D-1B04-F1EE-22FE-0C11C13F4F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572512" y="3901373"/>
            <a:ext cx="3116256" cy="248339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0D1FE35-7984-3BA9-B65B-4DF1E3E74410}"/>
              </a:ext>
            </a:extLst>
          </p:cNvPr>
          <p:cNvSpPr/>
          <p:nvPr/>
        </p:nvSpPr>
        <p:spPr>
          <a:xfrm>
            <a:off x="8071997" y="3693458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075FC-431B-0D57-6029-3DFC16E84D95}"/>
              </a:ext>
            </a:extLst>
          </p:cNvPr>
          <p:cNvSpPr txBox="1"/>
          <p:nvPr/>
        </p:nvSpPr>
        <p:spPr>
          <a:xfrm>
            <a:off x="8448292" y="1484309"/>
            <a:ext cx="3276347" cy="369332"/>
          </a:xfrm>
          <a:prstGeom prst="rect">
            <a:avLst/>
          </a:prstGeom>
          <a:solidFill>
            <a:srgbClr val="FFA07A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모델</a:t>
            </a:r>
          </a:p>
        </p:txBody>
      </p:sp>
    </p:spTree>
    <p:extLst>
      <p:ext uri="{BB962C8B-B14F-4D97-AF65-F5344CB8AC3E}">
        <p14:creationId xmlns:p14="http://schemas.microsoft.com/office/powerpoint/2010/main" val="298779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3353879-C6DE-E62B-651E-909096252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6" r="-488" b="12482"/>
          <a:stretch/>
        </p:blipFill>
        <p:spPr>
          <a:xfrm>
            <a:off x="1230677" y="1224406"/>
            <a:ext cx="3352870" cy="53244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5252E2C-DAF0-B1DF-8869-22EEFE828A1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r="-458" b="13759"/>
          <a:stretch/>
        </p:blipFill>
        <p:spPr>
          <a:xfrm>
            <a:off x="7666783" y="1224406"/>
            <a:ext cx="3351599" cy="53244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700D4D-E946-CCA9-01CF-80166B5946A4}"/>
              </a:ext>
            </a:extLst>
          </p:cNvPr>
          <p:cNvSpPr/>
          <p:nvPr/>
        </p:nvSpPr>
        <p:spPr>
          <a:xfrm>
            <a:off x="1230677" y="1224406"/>
            <a:ext cx="3351600" cy="5324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4FF0AE9-B15A-0EA0-C918-A961C19F600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85" y="1372192"/>
            <a:ext cx="1008000" cy="216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B5EFAB7-C81A-9DA0-9980-9F6BCE901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79" y="5688418"/>
            <a:ext cx="972000" cy="2130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CC051B77-CCD5-C955-B90F-719E23F306C1}"/>
              </a:ext>
            </a:extLst>
          </p:cNvPr>
          <p:cNvSpPr/>
          <p:nvPr/>
        </p:nvSpPr>
        <p:spPr>
          <a:xfrm>
            <a:off x="7660562" y="1224406"/>
            <a:ext cx="3351600" cy="5324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3DF3776-A2CE-562A-9146-34A6FCB7FDC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10" y="1297544"/>
            <a:ext cx="1440000" cy="288000"/>
          </a:xfrm>
          <a:prstGeom prst="rect">
            <a:avLst/>
          </a:prstGeom>
        </p:spPr>
      </p:pic>
      <p:graphicFrame>
        <p:nvGraphicFramePr>
          <p:cNvPr id="57" name="표 27">
            <a:extLst>
              <a:ext uri="{FF2B5EF4-FFF2-40B4-BE49-F238E27FC236}">
                <a16:creationId xmlns:a16="http://schemas.microsoft.com/office/drawing/2014/main" id="{1A726292-18E5-A2CE-B37B-6172674C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178635"/>
              </p:ext>
            </p:extLst>
          </p:nvPr>
        </p:nvGraphicFramePr>
        <p:xfrm>
          <a:off x="4749678" y="1224406"/>
          <a:ext cx="2743482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3482">
                  <a:extLst>
                    <a:ext uri="{9D8B030D-6E8A-4147-A177-3AD203B41FA5}">
                      <a16:colId xmlns:a16="http://schemas.microsoft.com/office/drawing/2014/main" val="1873382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97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인스타그램 계정 아이디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34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Contents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게시물 본문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0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게시물 해시태그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9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Likes(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좋아요 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9803519"/>
                  </a:ext>
                </a:extLst>
              </a:tr>
            </a:tbl>
          </a:graphicData>
        </a:graphic>
      </p:graphicFrame>
      <p:graphicFrame>
        <p:nvGraphicFramePr>
          <p:cNvPr id="58" name="표 27">
            <a:extLst>
              <a:ext uri="{FF2B5EF4-FFF2-40B4-BE49-F238E27FC236}">
                <a16:creationId xmlns:a16="http://schemas.microsoft.com/office/drawing/2014/main" id="{D9B26EAF-2F46-4463-9F79-290EDAE5D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001"/>
              </p:ext>
            </p:extLst>
          </p:nvPr>
        </p:nvGraphicFramePr>
        <p:xfrm>
          <a:off x="4750962" y="5351259"/>
          <a:ext cx="2742198" cy="11975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198">
                  <a:extLst>
                    <a:ext uri="{9D8B030D-6E8A-4147-A177-3AD203B41FA5}">
                      <a16:colId xmlns:a16="http://schemas.microsoft.com/office/drawing/2014/main" val="1873382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97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Post_num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게시물 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34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Followers (</a:t>
                      </a:r>
                      <a:r>
                        <a:rPr lang="ko-KR" altLang="en-US" sz="14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팔로워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lang="en-US" altLang="ko-KR" sz="1400" b="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03882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AFD62417-4043-9524-39FA-FA98E731EC9A}"/>
              </a:ext>
            </a:extLst>
          </p:cNvPr>
          <p:cNvSpPr/>
          <p:nvPr/>
        </p:nvSpPr>
        <p:spPr>
          <a:xfrm>
            <a:off x="1653599" y="1391072"/>
            <a:ext cx="1089599" cy="192869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60B78-0CC0-294E-6F0A-079E6067557D}"/>
              </a:ext>
            </a:extLst>
          </p:cNvPr>
          <p:cNvSpPr/>
          <p:nvPr/>
        </p:nvSpPr>
        <p:spPr>
          <a:xfrm>
            <a:off x="1305259" y="5516238"/>
            <a:ext cx="846709" cy="192869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65FDDE-9484-D2D6-C5AB-AF9778DECFD8}"/>
              </a:ext>
            </a:extLst>
          </p:cNvPr>
          <p:cNvSpPr/>
          <p:nvPr/>
        </p:nvSpPr>
        <p:spPr>
          <a:xfrm>
            <a:off x="1316789" y="5743010"/>
            <a:ext cx="3152574" cy="685781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0D4BE0-2AF4-C61E-FD2B-1730DA6B2B61}"/>
              </a:ext>
            </a:extLst>
          </p:cNvPr>
          <p:cNvSpPr/>
          <p:nvPr/>
        </p:nvSpPr>
        <p:spPr>
          <a:xfrm>
            <a:off x="8802007" y="1753448"/>
            <a:ext cx="1331037" cy="685781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E5DD28-C6E2-5B2D-7FA6-A4A259CCDEB2}"/>
              </a:ext>
            </a:extLst>
          </p:cNvPr>
          <p:cNvCxnSpPr>
            <a:cxnSpLocks/>
            <a:stCxn id="59" idx="3"/>
            <a:endCxn id="57" idx="1"/>
          </p:cNvCxnSpPr>
          <p:nvPr/>
        </p:nvCxnSpPr>
        <p:spPr>
          <a:xfrm>
            <a:off x="2743198" y="1487507"/>
            <a:ext cx="2006480" cy="66399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5F88950-9858-707C-E8F5-A9614FC56027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893076" y="3078606"/>
            <a:ext cx="3228343" cy="271633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878D3AE-DF90-E151-8241-3C94B3FF8256}"/>
              </a:ext>
            </a:extLst>
          </p:cNvPr>
          <p:cNvCxnSpPr>
            <a:cxnSpLocks/>
            <a:stCxn id="60" idx="3"/>
            <a:endCxn id="57" idx="2"/>
          </p:cNvCxnSpPr>
          <p:nvPr/>
        </p:nvCxnSpPr>
        <p:spPr>
          <a:xfrm flipV="1">
            <a:off x="2151968" y="3078606"/>
            <a:ext cx="3969451" cy="253406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B7E866D-49FB-0730-140C-2F56A81983A1}"/>
              </a:ext>
            </a:extLst>
          </p:cNvPr>
          <p:cNvCxnSpPr>
            <a:cxnSpLocks/>
            <a:stCxn id="62" idx="2"/>
            <a:endCxn id="58" idx="0"/>
          </p:cNvCxnSpPr>
          <p:nvPr/>
        </p:nvCxnSpPr>
        <p:spPr>
          <a:xfrm flipH="1">
            <a:off x="6122061" y="2439229"/>
            <a:ext cx="3345465" cy="291203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1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55DB51F-ADAD-75D1-8FE4-F2F3A2DF1DB6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7E5D3-E817-534E-014A-A324E5429A17}"/>
              </a:ext>
            </a:extLst>
          </p:cNvPr>
          <p:cNvSpPr txBox="1"/>
          <p:nvPr/>
        </p:nvSpPr>
        <p:spPr>
          <a:xfrm>
            <a:off x="742951" y="1484309"/>
            <a:ext cx="6305550" cy="369332"/>
          </a:xfrm>
          <a:prstGeom prst="rect">
            <a:avLst/>
          </a:prstGeom>
          <a:noFill/>
          <a:ln>
            <a:solidFill>
              <a:srgbClr val="FFA07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33">
            <a:extLst>
              <a:ext uri="{FF2B5EF4-FFF2-40B4-BE49-F238E27FC236}">
                <a16:creationId xmlns:a16="http://schemas.microsoft.com/office/drawing/2014/main" id="{08D1AEC4-CAE9-975D-876C-388A31A5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44815"/>
              </p:ext>
            </p:extLst>
          </p:nvPr>
        </p:nvGraphicFramePr>
        <p:xfrm>
          <a:off x="742950" y="1936290"/>
          <a:ext cx="6305550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5334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58485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 이름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방향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Post_num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Contents(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정규표현식으로 특수문자 삭제</a:t>
                      </a: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#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을 기준으로 추출</a:t>
                      </a: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Tags_sum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(Tags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Tags_count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Tags_rate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Tags_sum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)*100</a:t>
                      </a: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대체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Scaled_likes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(Likes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정규화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Contents_len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(Contents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2A9D00-B4C7-28FF-7962-C45C6A4F138B}"/>
              </a:ext>
            </a:extLst>
          </p:cNvPr>
          <p:cNvSpPr txBox="1"/>
          <p:nvPr/>
        </p:nvSpPr>
        <p:spPr>
          <a:xfrm>
            <a:off x="7885939" y="1484309"/>
            <a:ext cx="3790948" cy="369332"/>
          </a:xfrm>
          <a:prstGeom prst="rect">
            <a:avLst/>
          </a:prstGeom>
          <a:solidFill>
            <a:srgbClr val="FFA07A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데이터셋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78CE1A-CD52-28BD-7DCA-9D6CE95E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38" y="2231195"/>
            <a:ext cx="3790949" cy="25634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CB3288-0F6C-432C-6C7D-F8BFEE31C530}"/>
              </a:ext>
            </a:extLst>
          </p:cNvPr>
          <p:cNvSpPr txBox="1"/>
          <p:nvPr/>
        </p:nvSpPr>
        <p:spPr>
          <a:xfrm>
            <a:off x="8089627" y="4892999"/>
            <a:ext cx="3381584" cy="1259777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13,330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데이터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변수 및 파생변수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D44F87C-9233-38EB-1F5A-23296DC033F3}"/>
              </a:ext>
            </a:extLst>
          </p:cNvPr>
          <p:cNvSpPr/>
          <p:nvPr/>
        </p:nvSpPr>
        <p:spPr>
          <a:xfrm>
            <a:off x="7281422" y="3722033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본론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763D3F5F-0753-DA02-CFE2-FEDD053B2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5581" y="4350039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t="-16965" b="-1"/>
              <a:stretch/>
            </p:blipFill>
            <p:spPr>
              <a:xfrm>
                <a:off x="2592929" y="3414926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AA431BE-A48F-6902-B3AF-B84EE78BC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2636" y="6012905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81060C8-788D-37EA-87A6-70B01BBE2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9984" y="5174604"/>
                <a:ext cx="3411068" cy="570625"/>
              </a:xfrm>
              <a:prstGeom prst="rect">
                <a:avLst/>
              </a:prstGeom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66892"/>
                <a:ext cx="2278307" cy="36978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트렌드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좋아요 상위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300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음식별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2-1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치킨 해시태그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#3.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게시글 유형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3-1 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피드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올리는 방법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#4.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통계적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4-1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필수태그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추가태그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#5.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모델 기반 추천 태그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A6691F33-8DE4-5B25-0674-B787A9C4668E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AFF9F0AC-273C-BE3E-5484-0C9DADCBB5D6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24B0C-FD6B-75D3-296C-A33AEF32AA62}"/>
              </a:ext>
            </a:extLst>
          </p:cNvPr>
          <p:cNvSpPr txBox="1"/>
          <p:nvPr/>
        </p:nvSpPr>
        <p:spPr>
          <a:xfrm>
            <a:off x="5315164" y="3186428"/>
            <a:ext cx="6456292" cy="195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좋아요 수 상위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데이터셋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카테고리에서 사용된 해시태그의 개수는 총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4568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카테고리에서 사용된 해시태그의 개수는 총 </a:t>
            </a: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4559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카테고리에서 사용된 해시태그의 개수는 총 </a:t>
            </a: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4219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917B053-C811-678C-800C-F0BC930C6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5" y="2459944"/>
            <a:ext cx="4019969" cy="395465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3F3F2A-33C5-77C2-6B2E-B131F135816C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404046-8D1A-D2C7-03BC-7DBC0A14EB1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음식 트렌드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B64BB4-4946-7CC0-E8D7-E24CEBEE74F0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BE8EC05-6ED3-5EFE-DEDD-8D5F1C12B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61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0F60A1-9585-3023-F7E2-402A4537282A}"/>
              </a:ext>
            </a:extLst>
          </p:cNvPr>
          <p:cNvSpPr/>
          <p:nvPr/>
        </p:nvSpPr>
        <p:spPr>
          <a:xfrm>
            <a:off x="977404" y="3126869"/>
            <a:ext cx="14128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E16A99-2967-338D-4F92-FC161428DE66}"/>
              </a:ext>
            </a:extLst>
          </p:cNvPr>
          <p:cNvSpPr/>
          <p:nvPr/>
        </p:nvSpPr>
        <p:spPr>
          <a:xfrm>
            <a:off x="977404" y="4570790"/>
            <a:ext cx="14128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C251B7-E86B-ACEA-DF97-5399B50AFA1D}"/>
              </a:ext>
            </a:extLst>
          </p:cNvPr>
          <p:cNvGrpSpPr/>
          <p:nvPr/>
        </p:nvGrpSpPr>
        <p:grpSpPr>
          <a:xfrm>
            <a:off x="977404" y="1682545"/>
            <a:ext cx="10237192" cy="1412870"/>
            <a:chOff x="977404" y="1713999"/>
            <a:chExt cx="10237192" cy="1412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72C4BE-C887-F32D-1C2B-5F51BA3DBD9E}"/>
                </a:ext>
              </a:extLst>
            </p:cNvPr>
            <p:cNvSpPr/>
            <p:nvPr/>
          </p:nvSpPr>
          <p:spPr>
            <a:xfrm>
              <a:off x="977404" y="1713999"/>
              <a:ext cx="1412870" cy="1412870"/>
            </a:xfrm>
            <a:prstGeom prst="rect">
              <a:avLst/>
            </a:prstGeom>
            <a:solidFill>
              <a:srgbClr val="FFA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치킨</a:t>
              </a:r>
              <a:endPara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CDFCDA-551B-889C-E4FB-9CAC522012CD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BE0F45-7FC6-DEB3-2F73-715143F69F18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rgbClr val="FFA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술과 함께 </a:t>
              </a:r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먹는 경우가 대다수</a:t>
              </a: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BHC, </a:t>
              </a:r>
              <a:r>
                <a:rPr lang="ko-KR" altLang="en-US" sz="14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교촌</a:t>
              </a:r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35BF13-9739-57CD-A44A-3BEFB35EC370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highlight>
                <a:srgbClr val="FFA07A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24B9D9-4562-33EF-ED30-199D0BEF6509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highlight>
                <a:srgbClr val="FFA07A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480CDD-4EE7-04F7-2ECB-412231769E07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</a:t>
            </a:r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저녁메뉴로 소비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메뉴와 함께 술안주로도 선호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오마카세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열풍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통해 고급화를 추구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F595F7-FB25-4358-BF69-7A261BC774D2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일식과 경양식으로 나누어짐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주로 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혼밥 메뉴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소비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A86E21-48F7-0FDC-79EF-5C2DEE2E24EA}"/>
              </a:ext>
            </a:extLst>
          </p:cNvPr>
          <p:cNvGrpSpPr/>
          <p:nvPr/>
        </p:nvGrpSpPr>
        <p:grpSpPr>
          <a:xfrm>
            <a:off x="3197225" y="2010537"/>
            <a:ext cx="3194050" cy="736646"/>
            <a:chOff x="3460750" y="2718709"/>
            <a:chExt cx="3194050" cy="73664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B80BEB-A59E-5A9B-AF0E-AD346ECF690D}"/>
                </a:ext>
              </a:extLst>
            </p:cNvPr>
            <p:cNvSpPr/>
            <p:nvPr/>
          </p:nvSpPr>
          <p:spPr>
            <a:xfrm>
              <a:off x="4292600" y="2718709"/>
              <a:ext cx="153035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저녁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야식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CAC4091-83B9-C360-3280-09ED68E61EC4}"/>
                </a:ext>
              </a:extLst>
            </p:cNvPr>
            <p:cNvSpPr/>
            <p:nvPr/>
          </p:nvSpPr>
          <p:spPr>
            <a:xfrm>
              <a:off x="3460750" y="3086023"/>
              <a:ext cx="319405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떡볶이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맥주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소주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라면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35BF60-D824-13D4-CA59-CA93C483EECF}"/>
              </a:ext>
            </a:extLst>
          </p:cNvPr>
          <p:cNvGrpSpPr/>
          <p:nvPr/>
        </p:nvGrpSpPr>
        <p:grpSpPr>
          <a:xfrm>
            <a:off x="3195466" y="3451685"/>
            <a:ext cx="3194050" cy="736646"/>
            <a:chOff x="3460750" y="2718709"/>
            <a:chExt cx="3194050" cy="7366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96A82AD-F55D-74CB-31A1-0CCAE3EC476D}"/>
                </a:ext>
              </a:extLst>
            </p:cNvPr>
            <p:cNvSpPr/>
            <p:nvPr/>
          </p:nvSpPr>
          <p:spPr>
            <a:xfrm>
              <a:off x="4292600" y="2718709"/>
              <a:ext cx="153035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점심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저녁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45DA69-7443-F47A-C0A7-D136820007F7}"/>
                </a:ext>
              </a:extLst>
            </p:cNvPr>
            <p:cNvSpPr/>
            <p:nvPr/>
          </p:nvSpPr>
          <p:spPr>
            <a:xfrm>
              <a:off x="3460750" y="3086023"/>
              <a:ext cx="319405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사시미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우동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사케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라멘 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63FED1-26FD-0C9F-B61D-596C566E7463}"/>
              </a:ext>
            </a:extLst>
          </p:cNvPr>
          <p:cNvGrpSpPr/>
          <p:nvPr/>
        </p:nvGrpSpPr>
        <p:grpSpPr>
          <a:xfrm>
            <a:off x="3058440" y="4878591"/>
            <a:ext cx="3545560" cy="736646"/>
            <a:chOff x="3295650" y="2718709"/>
            <a:chExt cx="3545560" cy="7366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C8AF9B8-83BB-E148-6768-8B5C95ED3635}"/>
                </a:ext>
              </a:extLst>
            </p:cNvPr>
            <p:cNvSpPr/>
            <p:nvPr/>
          </p:nvSpPr>
          <p:spPr>
            <a:xfrm>
              <a:off x="4292600" y="2718709"/>
              <a:ext cx="153035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점심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저녁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01F7F12-313C-BBD7-9CD3-76F70B1949D1}"/>
                </a:ext>
              </a:extLst>
            </p:cNvPr>
            <p:cNvSpPr/>
            <p:nvPr/>
          </p:nvSpPr>
          <p:spPr>
            <a:xfrm>
              <a:off x="3295650" y="3086023"/>
              <a:ext cx="3545560" cy="369332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떡볶이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우동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쫄면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새우튀김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73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C3440-0EC4-59F9-FD8B-333A41F3D81D}"/>
              </a:ext>
            </a:extLst>
          </p:cNvPr>
          <p:cNvSpPr txBox="1"/>
          <p:nvPr/>
        </p:nvSpPr>
        <p:spPr>
          <a:xfrm>
            <a:off x="589449" y="20238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떡볶이 혹은 라면(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볶음면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등과 함께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조합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소비될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B449D-F6C0-BD94-9AA4-0D9A20D2BFF2}"/>
              </a:ext>
            </a:extLst>
          </p:cNvPr>
          <p:cNvSpPr txBox="1"/>
          <p:nvPr/>
        </p:nvSpPr>
        <p:spPr>
          <a:xfrm>
            <a:off x="589449" y="26365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</a:p>
          <a:p>
            <a:pPr algn="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 특성을 고려한다면 이러한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고급화 추세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더욱 가속화 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F9B08-FC8A-BEF5-A842-E8A2E4F3FF7A}"/>
              </a:ext>
            </a:extLst>
          </p:cNvPr>
          <p:cNvSpPr txBox="1"/>
          <p:nvPr/>
        </p:nvSpPr>
        <p:spPr>
          <a:xfrm>
            <a:off x="589449" y="32492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경양식은 추억의 맛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일식은 정통성을 강조하며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혼밥</a:t>
            </a:r>
            <a:r>
              <a:rPr lang="en-US" altLang="ko-KR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메뉴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소비될 것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3B4CD-DEAD-D0A6-4456-DD389DEE2B73}"/>
              </a:ext>
            </a:extLst>
          </p:cNvPr>
          <p:cNvSpPr txBox="1"/>
          <p:nvPr/>
        </p:nvSpPr>
        <p:spPr>
          <a:xfrm>
            <a:off x="589449" y="38671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떡볶이 </a:t>
            </a:r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</a:p>
          <a:p>
            <a:pPr algn="r"/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페어링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가능성이 높은 만큼 다양한 음식과의 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콜라보레이션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늘어날 것</a:t>
            </a:r>
          </a:p>
          <a:p>
            <a:pPr algn="r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73F25-C647-216B-3BCF-37C49B1F9913}"/>
              </a:ext>
            </a:extLst>
          </p:cNvPr>
          <p:cNvSpPr txBox="1"/>
          <p:nvPr/>
        </p:nvSpPr>
        <p:spPr>
          <a:xfrm>
            <a:off x="589449" y="44799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햄버거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수제"를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강조하고 있는 만큼 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수제햄버거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종류와 질 모두 증가할 것으로 예상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72F73-0637-7DA2-12BA-CAACA6B575F6}"/>
              </a:ext>
            </a:extLst>
          </p:cNvPr>
          <p:cNvSpPr txBox="1"/>
          <p:nvPr/>
        </p:nvSpPr>
        <p:spPr>
          <a:xfrm>
            <a:off x="589449" y="50926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파스타 </a:t>
            </a:r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</a:p>
          <a:p>
            <a:pPr algn="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파스타계의 변화로는 </a:t>
            </a:r>
            <a:r>
              <a:rPr lang="ko-KR" altLang="en-US" sz="16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생면"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떠오르고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662D5-16AA-A244-D76A-7D114B86E828}"/>
              </a:ext>
            </a:extLst>
          </p:cNvPr>
          <p:cNvSpPr txBox="1"/>
          <p:nvPr/>
        </p:nvSpPr>
        <p:spPr>
          <a:xfrm>
            <a:off x="589449" y="57024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피자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식당을 언급하는 해시태그</a:t>
            </a:r>
            <a:r>
              <a:rPr lang="ko-KR" altLang="en-US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많았지만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더욱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BD272D-ADA6-395F-4DEF-11D658A16071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AE7DB4-8B60-4F98-0172-8693A15B84CE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2023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음식 트렌드 전망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4C0BB2A-D25C-4924-4F8E-E97702DCDFB9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9D1DC8-98D2-EF32-595F-6A69F1D92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81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목차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목차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3A3935-B507-DD1D-D0E6-4688F350F2F9}"/>
              </a:ext>
            </a:extLst>
          </p:cNvPr>
          <p:cNvGrpSpPr/>
          <p:nvPr/>
        </p:nvGrpSpPr>
        <p:grpSpPr>
          <a:xfrm>
            <a:off x="1347211" y="1806808"/>
            <a:ext cx="9627068" cy="525677"/>
            <a:chOff x="1190821" y="1860673"/>
            <a:chExt cx="9627068" cy="525677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7A581EF-28DC-8A38-3371-83F1A1834F1C}"/>
                </a:ext>
              </a:extLst>
            </p:cNvPr>
            <p:cNvSpPr txBox="1"/>
            <p:nvPr/>
          </p:nvSpPr>
          <p:spPr>
            <a:xfrm>
              <a:off x="1190821" y="1863130"/>
              <a:ext cx="201599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01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서론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5F624E7B-513C-FC71-9D9E-95E97C8633E7}"/>
                </a:ext>
              </a:extLst>
            </p:cNvPr>
            <p:cNvSpPr txBox="1"/>
            <p:nvPr/>
          </p:nvSpPr>
          <p:spPr>
            <a:xfrm>
              <a:off x="3774627" y="1860673"/>
              <a:ext cx="435600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02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본론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A946B7C-574F-0112-50BF-A9AFCB3EA64B}"/>
                </a:ext>
              </a:extLst>
            </p:cNvPr>
            <p:cNvSpPr txBox="1"/>
            <p:nvPr/>
          </p:nvSpPr>
          <p:spPr>
            <a:xfrm>
              <a:off x="8801889" y="1860673"/>
              <a:ext cx="201600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03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결론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4A6839E-9301-00F3-ACAE-5E5BDFFDE820}"/>
              </a:ext>
            </a:extLst>
          </p:cNvPr>
          <p:cNvSpPr txBox="1"/>
          <p:nvPr/>
        </p:nvSpPr>
        <p:spPr>
          <a:xfrm>
            <a:off x="1323205" y="2652962"/>
            <a:ext cx="2607812" cy="3385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팀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왜 인스타그램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2-3 Target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진행 과정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분석과정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  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사용 라이브러리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분석방법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데이터 수집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결과물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(Model, DF)</a:t>
            </a: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23D1C687-4CCE-4770-BA82-90346A501F58}"/>
              </a:ext>
            </a:extLst>
          </p:cNvPr>
          <p:cNvSpPr txBox="1"/>
          <p:nvPr/>
        </p:nvSpPr>
        <p:spPr>
          <a:xfrm>
            <a:off x="6362586" y="3303186"/>
            <a:ext cx="2086089" cy="1241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4.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통계적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4-1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필수태그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추가태그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5.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모델 기반 추천 태그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AE6317D7-FEBD-BD22-CB8A-66506CDCEAE5}"/>
              </a:ext>
            </a:extLst>
          </p:cNvPr>
          <p:cNvSpPr txBox="1"/>
          <p:nvPr/>
        </p:nvSpPr>
        <p:spPr>
          <a:xfrm>
            <a:off x="3958360" y="2652962"/>
            <a:ext cx="2461376" cy="2395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트렌드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좋아요 상위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음식별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치킨 해시태그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게시글 유형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3-1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피드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올리는 방법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B3E379AF-0600-066D-488B-CFB0D152F35E}"/>
              </a:ext>
            </a:extLst>
          </p:cNvPr>
          <p:cNvSpPr txBox="1"/>
          <p:nvPr/>
        </p:nvSpPr>
        <p:spPr>
          <a:xfrm>
            <a:off x="9153145" y="2652127"/>
            <a:ext cx="1830659" cy="12566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종합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아쉬운 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D72CC33-0243-7E4A-5EF6-0D827A36CB49}"/>
              </a:ext>
            </a:extLst>
          </p:cNvPr>
          <p:cNvGrpSpPr/>
          <p:nvPr/>
        </p:nvGrpSpPr>
        <p:grpSpPr>
          <a:xfrm>
            <a:off x="1347211" y="2348883"/>
            <a:ext cx="9636593" cy="73586"/>
            <a:chOff x="1347211" y="2449363"/>
            <a:chExt cx="9636593" cy="7358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57602F-DEEB-F733-2E67-DB10C9E79CA2}"/>
                </a:ext>
              </a:extLst>
            </p:cNvPr>
            <p:cNvSpPr/>
            <p:nvPr/>
          </p:nvSpPr>
          <p:spPr>
            <a:xfrm>
              <a:off x="1364472" y="2449363"/>
              <a:ext cx="8191047" cy="72000"/>
            </a:xfrm>
            <a:prstGeom prst="rect">
              <a:avLst/>
            </a:prstGeom>
            <a:solidFill>
              <a:srgbClr val="DD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D5D7E7-A295-B0BD-28D2-D3082D032F9F}"/>
                </a:ext>
              </a:extLst>
            </p:cNvPr>
            <p:cNvSpPr/>
            <p:nvPr/>
          </p:nvSpPr>
          <p:spPr>
            <a:xfrm>
              <a:off x="1347211" y="2449363"/>
              <a:ext cx="2016000" cy="72000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6F4E5F2-BAC2-9FF6-AAB1-1C0F0965E4C9}"/>
                </a:ext>
              </a:extLst>
            </p:cNvPr>
            <p:cNvSpPr/>
            <p:nvPr/>
          </p:nvSpPr>
          <p:spPr>
            <a:xfrm>
              <a:off x="3931017" y="2451110"/>
              <a:ext cx="4356000" cy="71655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FFD13C-F09C-E222-B68B-EE7DDBCAABB3}"/>
                </a:ext>
              </a:extLst>
            </p:cNvPr>
            <p:cNvSpPr/>
            <p:nvPr/>
          </p:nvSpPr>
          <p:spPr>
            <a:xfrm>
              <a:off x="8967804" y="2450949"/>
              <a:ext cx="2016000" cy="72000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828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음식별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치킨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4A33907-74CD-DB83-9E8C-89978A90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9" y="1417579"/>
            <a:ext cx="5421215" cy="4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A74CB-E3A6-58D4-8C6B-105F4678A3A1}"/>
              </a:ext>
            </a:extLst>
          </p:cNvPr>
          <p:cNvSpPr txBox="1"/>
          <p:nvPr/>
        </p:nvSpPr>
        <p:spPr>
          <a:xfrm>
            <a:off x="6997612" y="1797275"/>
            <a:ext cx="38058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배달 앱에서의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21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endParaRPr lang="en-US" altLang="ko-KR" sz="1500" b="0" i="0" dirty="0">
              <a:solidFill>
                <a:srgbClr val="32323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 이용 비율 순위 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7A1C8-CC9D-7808-2F35-4691CE67A402}"/>
              </a:ext>
            </a:extLst>
          </p:cNvPr>
          <p:cNvSpPr txBox="1"/>
          <p:nvPr/>
        </p:nvSpPr>
        <p:spPr>
          <a:xfrm>
            <a:off x="6997612" y="2621047"/>
            <a:ext cx="3805898" cy="242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 </a:t>
            </a:r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21.2 %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한식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15.6 %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중식 </a:t>
            </a:r>
            <a:r>
              <a:rPr lang="en-US" altLang="ko-KR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10.3 %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분식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8.9 %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패스트푸드</a:t>
            </a:r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7.7%</a:t>
            </a:r>
            <a:endParaRPr lang="en-US" altLang="ko-KR" sz="1500" b="0" i="0" dirty="0">
              <a:solidFill>
                <a:srgbClr val="32323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78263-D5C7-A9DA-6515-0C773C2B100A}"/>
              </a:ext>
            </a:extLst>
          </p:cNvPr>
          <p:cNvSpPr txBox="1"/>
          <p:nvPr/>
        </p:nvSpPr>
        <p:spPr>
          <a:xfrm>
            <a:off x="6997612" y="5477349"/>
            <a:ext cx="38058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다섯 번 주문 중 한번은 치킨 주문</a:t>
            </a:r>
            <a:r>
              <a:rPr lang="en-US" altLang="ko-KR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9023D-6F3D-BC2A-29CE-41FCE0031F07}"/>
              </a:ext>
            </a:extLst>
          </p:cNvPr>
          <p:cNvSpPr txBox="1"/>
          <p:nvPr/>
        </p:nvSpPr>
        <p:spPr>
          <a:xfrm>
            <a:off x="4022570" y="6564560"/>
            <a:ext cx="8169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하나금융경영연구소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배달 앱 이용 현황과 메뉴 유형별 수요 특성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652369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음식별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치킨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6A5B3-2922-7F7A-E11C-102AEE79F4B7}"/>
              </a:ext>
            </a:extLst>
          </p:cNvPr>
          <p:cNvSpPr txBox="1"/>
          <p:nvPr/>
        </p:nvSpPr>
        <p:spPr>
          <a:xfrm>
            <a:off x="850359" y="2650337"/>
            <a:ext cx="3019512" cy="2954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 상위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</a:t>
            </a:r>
            <a:endParaRPr lang="en-US" altLang="ko-KR" dirty="0">
              <a:solidFill>
                <a:srgbClr val="FFA0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음식 상위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맛스타그램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9299BD-95E8-0D02-5FC9-1C4C4AF02127}"/>
              </a:ext>
            </a:extLst>
          </p:cNvPr>
          <p:cNvGrpSpPr/>
          <p:nvPr/>
        </p:nvGrpSpPr>
        <p:grpSpPr>
          <a:xfrm>
            <a:off x="4245575" y="142367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062333-5F99-8D9A-8451-25CC451EA9EA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태그 현황 분석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A387DE7-D1A1-1324-8D10-08B759C2989E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62DFF60-4FA2-D9E1-A654-1C1C98512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17F1EFA-B6F5-8132-7B26-4C8375C8C245}"/>
              </a:ext>
            </a:extLst>
          </p:cNvPr>
          <p:cNvSpPr txBox="1"/>
          <p:nvPr/>
        </p:nvSpPr>
        <p:spPr>
          <a:xfrm>
            <a:off x="4099032" y="190173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태그가 가장 많이 사용되었을까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AAC99B-009F-0DF0-F8E9-00B7D3AA6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15" y="2257569"/>
            <a:ext cx="3741800" cy="43479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00CC88-4C2F-5914-96AC-A5D827441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55" y="2267730"/>
            <a:ext cx="3744610" cy="43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8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게시글 유형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18353-FB09-D8DB-1590-320A2C0C0ABB}"/>
              </a:ext>
            </a:extLst>
          </p:cNvPr>
          <p:cNvSpPr txBox="1"/>
          <p:nvPr/>
        </p:nvSpPr>
        <p:spPr>
          <a:xfrm>
            <a:off x="874642" y="5217768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맞팔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검색한 음식과는 직접 관련이 없는 계정 소유자들 간의 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소통을 위한 키워드로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07C1D9-1CD3-4430-3003-40C2B2C3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2" y="2146422"/>
            <a:ext cx="4999703" cy="29935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D4DD6A-BC91-516C-E9B6-017EF61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77" y="2146422"/>
            <a:ext cx="5042626" cy="2896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ED6F6E-232F-18DA-6725-E5B75E90BBDB}"/>
              </a:ext>
            </a:extLst>
          </p:cNvPr>
          <p:cNvSpPr txBox="1"/>
          <p:nvPr/>
        </p:nvSpPr>
        <p:spPr>
          <a:xfrm>
            <a:off x="6217245" y="5217768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야식치킨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치맥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신년회모임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누구나홀딱반한닭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검색어와 직관적으로 연관이 있고 직접적인 브랜드명이나 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페어링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메뉴 관련 키워드로 구성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C353D8-F6EB-7D0C-7E21-9D0A5E395FE7}"/>
              </a:ext>
            </a:extLst>
          </p:cNvPr>
          <p:cNvGrpSpPr/>
          <p:nvPr/>
        </p:nvGrpSpPr>
        <p:grpSpPr>
          <a:xfrm>
            <a:off x="1578575" y="1437696"/>
            <a:ext cx="3679175" cy="475530"/>
            <a:chOff x="4245575" y="1447221"/>
            <a:chExt cx="3679175" cy="4755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EAA33-BCAD-5F69-F4DE-042753B1FFBE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일상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16E6011-D300-7352-0369-788E5E7562E4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C1F6C76-B4C2-D289-E7EB-761ED82CF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44C634-94D4-FCDD-1083-5A9A6AE4A548}"/>
              </a:ext>
            </a:extLst>
          </p:cNvPr>
          <p:cNvGrpSpPr/>
          <p:nvPr/>
        </p:nvGrpSpPr>
        <p:grpSpPr>
          <a:xfrm>
            <a:off x="6988775" y="1437696"/>
            <a:ext cx="3679175" cy="475530"/>
            <a:chOff x="4245575" y="1447221"/>
            <a:chExt cx="3679175" cy="4755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4B30A4-3B03-F265-3875-A0F2E4B9CAB2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광고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협찬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ADF3A0F-CEA9-5056-D371-2664DF7905D1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E5C42E3-251F-D2F8-7566-90E62396E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70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게시글 유형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699FF-2406-3E87-9CEA-5AA255B04FB4}"/>
              </a:ext>
            </a:extLst>
          </p:cNvPr>
          <p:cNvSpPr txBox="1"/>
          <p:nvPr/>
        </p:nvSpPr>
        <p:spPr>
          <a:xfrm>
            <a:off x="874642" y="4632782"/>
            <a:ext cx="10418996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본문 글자 수가 더 많다</a:t>
            </a:r>
            <a:endParaRPr lang="en-US" altLang="ko-KR" sz="20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사용된 태그 수가 더 많다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수가 더 높다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00C117-BA08-0693-AB40-36FF2986DDF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D9D30AB-5248-50E6-A377-6203194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좋아요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본문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글자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사용된 태그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9E2F9CB0-52ED-4FB0-CE27-CD5D2616F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본문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글자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11146.4</a:t>
              </a:r>
              <a:endParaRPr lang="ko-KR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DB425C-B1DF-C625-BA69-A5D778D19AAD}"/>
              </a:ext>
            </a:extLst>
          </p:cNvPr>
          <p:cNvGrpSpPr/>
          <p:nvPr/>
        </p:nvGrpSpPr>
        <p:grpSpPr>
          <a:xfrm>
            <a:off x="5743729" y="2629087"/>
            <a:ext cx="704542" cy="1038498"/>
            <a:chOff x="12803164" y="942709"/>
            <a:chExt cx="1168428" cy="172226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7914F47-FB9F-CFF3-0489-C0799292EF2D}"/>
                </a:ext>
              </a:extLst>
            </p:cNvPr>
            <p:cNvSpPr/>
            <p:nvPr/>
          </p:nvSpPr>
          <p:spPr>
            <a:xfrm rot="16200000">
              <a:off x="12419987" y="1325886"/>
              <a:ext cx="1722268" cy="955914"/>
            </a:xfrm>
            <a:prstGeom prst="triangle">
              <a:avLst/>
            </a:prstGeom>
            <a:solidFill>
              <a:srgbClr val="FFA07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1D88A5B-96E5-D49F-212E-358FB8524C54}"/>
                </a:ext>
              </a:extLst>
            </p:cNvPr>
            <p:cNvSpPr/>
            <p:nvPr/>
          </p:nvSpPr>
          <p:spPr>
            <a:xfrm rot="16200000">
              <a:off x="12632501" y="1325886"/>
              <a:ext cx="1722268" cy="955914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B8096E-7B8E-E7A7-FDB5-8D2CBD56C5C6}"/>
              </a:ext>
            </a:extLst>
          </p:cNvPr>
          <p:cNvGrpSpPr/>
          <p:nvPr/>
        </p:nvGrpSpPr>
        <p:grpSpPr>
          <a:xfrm>
            <a:off x="1578575" y="1437696"/>
            <a:ext cx="3679175" cy="475530"/>
            <a:chOff x="4245575" y="1447221"/>
            <a:chExt cx="3679175" cy="4755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AB3313-2019-31DD-3D89-DAB8A47A4393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일상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71E53B8-30C7-7621-364A-3424D3E02BA3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20FF63C-B666-22E3-5278-84854D5A9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37BD6C-0DAA-FF1C-9B0F-3407AD4AC29B}"/>
              </a:ext>
            </a:extLst>
          </p:cNvPr>
          <p:cNvGrpSpPr/>
          <p:nvPr/>
        </p:nvGrpSpPr>
        <p:grpSpPr>
          <a:xfrm>
            <a:off x="6988775" y="1437696"/>
            <a:ext cx="3679175" cy="475530"/>
            <a:chOff x="4245575" y="1447221"/>
            <a:chExt cx="3679175" cy="4755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B8484B-3062-E75E-5643-3B08775677D0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광고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협찬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4610787-84AF-C06B-EC3A-760CCBFB25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3EB9521-9527-5C87-9029-C8D97295D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33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통계적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4" name="그래픽 3" descr="엄지척 기호 단색으로 채워진">
            <a:extLst>
              <a:ext uri="{FF2B5EF4-FFF2-40B4-BE49-F238E27FC236}">
                <a16:creationId xmlns:a16="http://schemas.microsoft.com/office/drawing/2014/main" id="{F10C393D-C378-7B72-4376-C4DDA689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26339" y="2666753"/>
            <a:ext cx="1739322" cy="173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36D39-E878-037C-07EF-A7CECBA74BD9}"/>
              </a:ext>
            </a:extLst>
          </p:cNvPr>
          <p:cNvSpPr txBox="1"/>
          <p:nvPr/>
        </p:nvSpPr>
        <p:spPr>
          <a:xfrm>
            <a:off x="0" y="2452467"/>
            <a:ext cx="6314575" cy="28238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많이 받으려면</a:t>
            </a:r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 algn="ctr"/>
            <a:endParaRPr lang="en-US" altLang="ko-KR" sz="1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게시글의 길이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＂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키워드 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F5F70-A39C-024A-132B-57DE0ED37D1E}"/>
              </a:ext>
            </a:extLst>
          </p:cNvPr>
          <p:cNvSpPr txBox="1"/>
          <p:nvPr/>
        </p:nvSpPr>
        <p:spPr>
          <a:xfrm>
            <a:off x="5877425" y="3226612"/>
            <a:ext cx="6314575" cy="1315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게시글의 길이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292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195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80A63-01AA-F957-3E83-D4A0086B43E8}"/>
              </a:ext>
            </a:extLst>
          </p:cNvPr>
          <p:cNvSpPr txBox="1"/>
          <p:nvPr/>
        </p:nvSpPr>
        <p:spPr>
          <a:xfrm>
            <a:off x="5877425" y="2021050"/>
            <a:ext cx="6314575" cy="1315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36103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4888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9C1A-3D49-C489-3659-A9DA16F36114}"/>
              </a:ext>
            </a:extLst>
          </p:cNvPr>
          <p:cNvSpPr txBox="1"/>
          <p:nvPr/>
        </p:nvSpPr>
        <p:spPr>
          <a:xfrm>
            <a:off x="5877425" y="4453931"/>
            <a:ext cx="6314575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1599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969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22E9F-1647-93AD-DD74-4A4306209B0F}"/>
              </a:ext>
            </a:extLst>
          </p:cNvPr>
          <p:cNvSpPr txBox="1"/>
          <p:nvPr/>
        </p:nvSpPr>
        <p:spPr>
          <a:xfrm>
            <a:off x="1461649" y="1972035"/>
            <a:ext cx="463435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“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높다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불특정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다수에게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노출되기 쉬운 게시글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en-US" altLang="ko-KR" sz="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399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필수태그와 추가태그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3195552-2CC6-25C9-AEEA-F1E2F0E9D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" y="2310889"/>
            <a:ext cx="10638130" cy="28156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495160-3B31-997B-330E-B211558D31F7}"/>
              </a:ext>
            </a:extLst>
          </p:cNvPr>
          <p:cNvSpPr/>
          <p:nvPr/>
        </p:nvSpPr>
        <p:spPr>
          <a:xfrm>
            <a:off x="6367269" y="2310891"/>
            <a:ext cx="545730" cy="227772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C95033-5CF4-6C85-BB8E-5142CD6AA201}"/>
              </a:ext>
            </a:extLst>
          </p:cNvPr>
          <p:cNvSpPr/>
          <p:nvPr/>
        </p:nvSpPr>
        <p:spPr>
          <a:xfrm>
            <a:off x="10571746" y="2310890"/>
            <a:ext cx="844773" cy="227772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E90EC-B325-3646-870A-730059FBF3A9}"/>
              </a:ext>
            </a:extLst>
          </p:cNvPr>
          <p:cNvSpPr txBox="1"/>
          <p:nvPr/>
        </p:nvSpPr>
        <p:spPr>
          <a:xfrm>
            <a:off x="870418" y="5442804"/>
            <a:ext cx="106381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Plus_Tags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음식별로 나온 해시태그에서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Essential_Tags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검출되지 않은 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고유한 해시태그</a:t>
            </a:r>
            <a:endParaRPr lang="en-US" altLang="ko-KR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Essential_Tags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해시태그에서 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빈번하게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나온 해시태그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A8D3CA-C7E9-1849-1002-D1B434B6690F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855F71-A64D-E945-43BB-CE1D0ED74C7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최종 추천 데이터 셋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E16A718-A661-B092-59CB-A7B047B9E7C8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1CF0192-632D-EDFC-A5CF-AF2A0FE96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20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t="-16965" b="-1"/>
              <a:stretch/>
            </p:blipFill>
            <p:spPr>
              <a:xfrm>
                <a:off x="2592929" y="3667585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14818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결론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구현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종합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아쉬운 점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AD14F2-730A-5A76-82AD-F5A9B42ACD25}"/>
              </a:ext>
            </a:extLst>
          </p:cNvPr>
          <p:cNvSpPr/>
          <p:nvPr/>
        </p:nvSpPr>
        <p:spPr>
          <a:xfrm>
            <a:off x="2635592" y="3351510"/>
            <a:ext cx="540906" cy="472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77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-16965" b="-1"/>
              <a:stretch/>
            </p:blipFill>
            <p:spPr>
              <a:xfrm>
                <a:off x="2592929" y="3176801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1210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7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2926C7CD-8546-C1C8-254A-64787CAE7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3814" y="1656842"/>
            <a:ext cx="4528400" cy="447249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8DC618-5C5B-143C-0461-8A279B3E3554}"/>
              </a:ext>
            </a:extLst>
          </p:cNvPr>
          <p:cNvSpPr/>
          <p:nvPr/>
        </p:nvSpPr>
        <p:spPr>
          <a:xfrm>
            <a:off x="2557034" y="3206011"/>
            <a:ext cx="3443331" cy="806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종합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A534B2-A520-05C4-C0CC-6C977F7CFC24}"/>
              </a:ext>
            </a:extLst>
          </p:cNvPr>
          <p:cNvGrpSpPr/>
          <p:nvPr/>
        </p:nvGrpSpPr>
        <p:grpSpPr>
          <a:xfrm>
            <a:off x="2683368" y="2532918"/>
            <a:ext cx="6231260" cy="1569660"/>
            <a:chOff x="1030007" y="2710164"/>
            <a:chExt cx="6380810" cy="25024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CCA7-961A-8A4D-0CAF-1B1895DCE4E9}"/>
                </a:ext>
              </a:extLst>
            </p:cNvPr>
            <p:cNvSpPr txBox="1"/>
            <p:nvPr/>
          </p:nvSpPr>
          <p:spPr>
            <a:xfrm>
              <a:off x="1030007" y="2710164"/>
              <a:ext cx="1010218" cy="2502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>
                  <a:solidFill>
                    <a:srgbClr val="FFA07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</a:t>
              </a:r>
              <a:endParaRPr lang="ko-KR" altLang="en-US" sz="11500" b="1" dirty="0">
                <a:solidFill>
                  <a:srgbClr val="FFA07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E6E2C3-2EFE-F5E6-F34B-B786E93E9A72}"/>
                </a:ext>
              </a:extLst>
            </p:cNvPr>
            <p:cNvSpPr txBox="1"/>
            <p:nvPr/>
          </p:nvSpPr>
          <p:spPr>
            <a:xfrm>
              <a:off x="2401267" y="2710164"/>
              <a:ext cx="5009550" cy="235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해시태그를 통해</a:t>
              </a:r>
              <a:endPara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언제 주로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어떤 음식과 자주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누구와 함께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E6E02-6573-6202-B36E-57745B3BFC77}"/>
                </a:ext>
              </a:extLst>
            </p:cNvPr>
            <p:cNvSpPr txBox="1"/>
            <p:nvPr/>
          </p:nvSpPr>
          <p:spPr>
            <a:xfrm>
              <a:off x="3672840" y="35204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931531-CE44-7498-D1D3-BDA22BA84125}"/>
              </a:ext>
            </a:extLst>
          </p:cNvPr>
          <p:cNvSpPr txBox="1"/>
          <p:nvPr/>
        </p:nvSpPr>
        <p:spPr>
          <a:xfrm>
            <a:off x="2972860" y="4391884"/>
            <a:ext cx="4984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LIKE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많이 받기위해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길이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수를 늘리고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algn="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#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맛집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키워드를 추가하자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18076-842C-D072-7F19-FA77DFD3FA48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DD0B6B-5A6F-A6B8-AF6F-ED8720A1981F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결론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1454AF5-94F0-8950-A6C3-4A6A6A8A94CA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0A09E85-DA8C-B974-917F-1E14DCFC0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래픽 46" descr="엄지척 기호 단색으로 채워진">
            <a:extLst>
              <a:ext uri="{FF2B5EF4-FFF2-40B4-BE49-F238E27FC236}">
                <a16:creationId xmlns:a16="http://schemas.microsoft.com/office/drawing/2014/main" id="{B6533680-40C4-283A-746D-FEB8B7C19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26579" y="3942443"/>
            <a:ext cx="1569660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아쉬운 점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74C122-50B4-E78B-DE38-D6F965582435}"/>
              </a:ext>
            </a:extLst>
          </p:cNvPr>
          <p:cNvGrpSpPr/>
          <p:nvPr/>
        </p:nvGrpSpPr>
        <p:grpSpPr>
          <a:xfrm>
            <a:off x="4256412" y="152342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1AA13D-4919-ED65-CE61-FDA7E50E63C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</a:t>
              </a:r>
              <a:r>
                <a:rPr lang="en-US" altLang="ko-KR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2400" b="1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쉽</a:t>
              </a:r>
              <a:r>
                <a:rPr lang="en-US" altLang="ko-KR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EC2A7A-12AE-0B05-2A02-7F815999C9C7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6012AE1-4F92-F7A6-6E95-BBC08DA60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273BD7-07BA-F6FE-8EF7-E6810D65E6B2}"/>
              </a:ext>
            </a:extLst>
          </p:cNvPr>
          <p:cNvGrpSpPr/>
          <p:nvPr/>
        </p:nvGrpSpPr>
        <p:grpSpPr>
          <a:xfrm>
            <a:off x="1074820" y="2087946"/>
            <a:ext cx="10042360" cy="3877985"/>
            <a:chOff x="1074820" y="2882982"/>
            <a:chExt cx="10042360" cy="33920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1D8613-6CBD-1629-7B35-F6AB6345A2E8}"/>
                </a:ext>
              </a:extLst>
            </p:cNvPr>
            <p:cNvSpPr txBox="1"/>
            <p:nvPr/>
          </p:nvSpPr>
          <p:spPr>
            <a:xfrm>
              <a:off x="1074820" y="2882982"/>
              <a:ext cx="10042360" cy="339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400" b="1" i="0" dirty="0">
                  <a:solidFill>
                    <a:srgbClr val="FFA07A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 </a:t>
              </a:r>
              <a:r>
                <a:rPr lang="ko-KR" altLang="en-US" b="0" i="0" dirty="0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해당 키워드와 </a:t>
              </a:r>
              <a:r>
                <a:rPr lang="ko-KR" altLang="en-US" b="0" i="0" dirty="0" err="1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관련없는</a:t>
              </a:r>
              <a:r>
                <a:rPr lang="ko-KR" altLang="en-US" b="0" i="0" dirty="0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데이터도 함께 </a:t>
              </a:r>
              <a:r>
                <a:rPr lang="ko-KR" altLang="en-US" b="0" i="0" dirty="0" err="1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크롤링</a:t>
              </a:r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400" b="1" i="0" dirty="0">
                  <a:solidFill>
                    <a:srgbClr val="FFA07A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 </a:t>
              </a:r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인스타그램의 높은 보안수준으로 데이터 수집이 어려웠고</a:t>
              </a:r>
              <a:r>
                <a:rPr lang="en-US" altLang="ko-KR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많은 시간 소요</a:t>
              </a: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A0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 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최종 프로그램 구현의 부재</a:t>
              </a:r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 algn="ctr">
                <a:buAutoNum type="arabicPeriod"/>
              </a:pP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A0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How?</a:t>
              </a:r>
              <a:endPara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solidFill>
                  <a:srgbClr val="20202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2400" b="1" dirty="0">
                  <a:solidFill>
                    <a:srgbClr val="FFA0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!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오답처리 </a:t>
              </a:r>
              <a:r>
                <a:rPr lang="en-US" altLang="ko-KR" sz="2400" b="1" dirty="0">
                  <a:solidFill>
                    <a:srgbClr val="FFA0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!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인스타그램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아이디 </a:t>
              </a:r>
              <a:r>
                <a:rPr lang="en-US" altLang="ko-KR" sz="2400" b="1" dirty="0">
                  <a:solidFill>
                    <a:srgbClr val="FFA0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!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실행가능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코드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</a:t>
              </a:r>
              <a:endParaRPr lang="en-US" altLang="ko-KR" b="1" i="0" dirty="0">
                <a:solidFill>
                  <a:srgbClr val="FFA0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BAAF9B4-00D1-DFEA-8CAA-976A436A29C0}"/>
                </a:ext>
              </a:extLst>
            </p:cNvPr>
            <p:cNvSpPr/>
            <p:nvPr/>
          </p:nvSpPr>
          <p:spPr>
            <a:xfrm rot="5400000">
              <a:off x="5911163" y="4713213"/>
              <a:ext cx="414940" cy="484632"/>
            </a:xfrm>
            <a:prstGeom prst="rightArrow">
              <a:avLst>
                <a:gd name="adj1" fmla="val 57862"/>
                <a:gd name="adj2" fmla="val 55897"/>
              </a:avLst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1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29000" y="214856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본론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서론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서론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3F522D1C-8B25-3E8C-45AF-46934078D1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86449" y="21352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결론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763D3F5F-0753-DA02-CFE2-FEDD053B2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5581" y="4847879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2929" y="3389818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2929" y="2797521"/>
                <a:ext cx="3411068" cy="570625"/>
              </a:xfrm>
              <a:prstGeom prst="rect">
                <a:avLst/>
              </a:prstGeom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36702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팀 소개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주제 소개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2-1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주제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2-2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왜 인스타그램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2-3 Target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설정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#3.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진행 과정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3-1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분석과정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3-2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데이터 수집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3-3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결과물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     (Model,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DataFrame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)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5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/Finale/Q&amp;A</a:t>
              </a:r>
              <a:endParaRPr lang="ko-KR" altLang="en-US" sz="14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04CB6E-38C6-E424-B206-A6079486F542}"/>
              </a:ext>
            </a:extLst>
          </p:cNvPr>
          <p:cNvSpPr/>
          <p:nvPr/>
        </p:nvSpPr>
        <p:spPr>
          <a:xfrm>
            <a:off x="3484880" y="293274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1DF89C-642A-AFD8-84EC-563BF6BD384E}"/>
              </a:ext>
            </a:extLst>
          </p:cNvPr>
          <p:cNvGrpSpPr/>
          <p:nvPr/>
        </p:nvGrpSpPr>
        <p:grpSpPr>
          <a:xfrm>
            <a:off x="5653404" y="2110421"/>
            <a:ext cx="1120775" cy="1120775"/>
            <a:chOff x="5340350" y="1857375"/>
            <a:chExt cx="1355725" cy="135572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BB66AB1-0E7B-0889-145B-62C89F504690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rgbClr val="FFA07A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래픽 24" descr="콜 센터 단색으로 채워진">
              <a:extLst>
                <a:ext uri="{FF2B5EF4-FFF2-40B4-BE49-F238E27FC236}">
                  <a16:creationId xmlns:a16="http://schemas.microsoft.com/office/drawing/2014/main" id="{E06FA3AA-C1C1-FDE1-9EAC-D35836382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26" name="사각형: 둥근 대각선 방향 모서리 25">
            <a:extLst>
              <a:ext uri="{FF2B5EF4-FFF2-40B4-BE49-F238E27FC236}">
                <a16:creationId xmlns:a16="http://schemas.microsoft.com/office/drawing/2014/main" id="{454E0854-3762-6CE2-B661-15D462062A01}"/>
              </a:ext>
            </a:extLst>
          </p:cNvPr>
          <p:cNvSpPr/>
          <p:nvPr/>
        </p:nvSpPr>
        <p:spPr>
          <a:xfrm>
            <a:off x="4170680" y="3675698"/>
            <a:ext cx="4171950" cy="614362"/>
          </a:xfrm>
          <a:prstGeom prst="round2DiagRect">
            <a:avLst/>
          </a:prstGeom>
          <a:solidFill>
            <a:srgbClr val="FFA07A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Any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Questions?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56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 소개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사다리꼴 47">
            <a:extLst>
              <a:ext uri="{FF2B5EF4-FFF2-40B4-BE49-F238E27FC236}">
                <a16:creationId xmlns:a16="http://schemas.microsoft.com/office/drawing/2014/main" id="{198BF234-1422-6094-790D-590C571CC0CA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657C3A63-5014-5CD1-4DF6-35653BA09265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B9F68B5B-B683-E407-302D-E62571EFD466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296F5975-FCB1-08BC-EDA4-52C4EFFEA87E}"/>
              </a:ext>
            </a:extLst>
          </p:cNvPr>
          <p:cNvGrpSpPr/>
          <p:nvPr/>
        </p:nvGrpSpPr>
        <p:grpSpPr>
          <a:xfrm>
            <a:off x="1229006" y="1202394"/>
            <a:ext cx="2635140" cy="2533396"/>
            <a:chOff x="1360180" y="2286000"/>
            <a:chExt cx="2297424" cy="2517745"/>
          </a:xfrm>
        </p:grpSpPr>
        <p:sp>
          <p:nvSpPr>
            <p:cNvPr id="1040" name="사각형: 둥근 모서리 22">
              <a:extLst>
                <a:ext uri="{FF2B5EF4-FFF2-40B4-BE49-F238E27FC236}">
                  <a16:creationId xmlns:a16="http://schemas.microsoft.com/office/drawing/2014/main" id="{5A9668AF-6E69-0A04-9A1A-3C6A96F45AFB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전대한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32571B51-5255-7012-D25E-89455C96BA0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팀장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BC19561A-C8C8-0765-2EFD-55B3B0434B47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43" name="왼쪽 대괄호 1042">
                <a:extLst>
                  <a:ext uri="{FF2B5EF4-FFF2-40B4-BE49-F238E27FC236}">
                    <a16:creationId xmlns:a16="http://schemas.microsoft.com/office/drawing/2014/main" id="{B1BE2C6F-F286-987D-089C-16C9982B1A89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44" name="직선 연결선 1043">
                <a:extLst>
                  <a:ext uri="{FF2B5EF4-FFF2-40B4-BE49-F238E27FC236}">
                    <a16:creationId xmlns:a16="http://schemas.microsoft.com/office/drawing/2014/main" id="{4D1E8C0D-8C8D-03C0-9FAB-3201344BDD39}"/>
                  </a:ext>
                </a:extLst>
              </p:cNvPr>
              <p:cNvCxnSpPr>
                <a:cxnSpLocks/>
                <a:endCxn id="1043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직선 연결선 1044">
                <a:extLst>
                  <a:ext uri="{FF2B5EF4-FFF2-40B4-BE49-F238E27FC236}">
                    <a16:creationId xmlns:a16="http://schemas.microsoft.com/office/drawing/2014/main" id="{A8978D0C-3A41-E918-30F0-D5856CD5F954}"/>
                  </a:ext>
                </a:extLst>
              </p:cNvPr>
              <p:cNvCxnSpPr>
                <a:cxnSpLocks/>
                <a:stCxn id="1046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6" name="원호 1045">
                <a:extLst>
                  <a:ext uri="{FF2B5EF4-FFF2-40B4-BE49-F238E27FC236}">
                    <a16:creationId xmlns:a16="http://schemas.microsoft.com/office/drawing/2014/main" id="{39F4AD1A-C7F5-9B93-FEC1-CDAA98CDB3A9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47" name="직선 연결선 1046">
                <a:extLst>
                  <a:ext uri="{FF2B5EF4-FFF2-40B4-BE49-F238E27FC236}">
                    <a16:creationId xmlns:a16="http://schemas.microsoft.com/office/drawing/2014/main" id="{A12C9F42-4813-B93A-BDA8-FE4A2D96FD22}"/>
                  </a:ext>
                </a:extLst>
              </p:cNvPr>
              <p:cNvCxnSpPr>
                <a:cxnSpLocks/>
                <a:stCxn id="1046" idx="2"/>
                <a:endCxn id="1048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" name="원호 1047">
                <a:extLst>
                  <a:ext uri="{FF2B5EF4-FFF2-40B4-BE49-F238E27FC236}">
                    <a16:creationId xmlns:a16="http://schemas.microsoft.com/office/drawing/2014/main" id="{9038429C-12AA-79D8-79A2-C9CA03B4FAE9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49" name="그룹 1048">
                <a:extLst>
                  <a:ext uri="{FF2B5EF4-FFF2-40B4-BE49-F238E27FC236}">
                    <a16:creationId xmlns:a16="http://schemas.microsoft.com/office/drawing/2014/main" id="{47A4BCB8-124F-F40D-122E-3161CFA31698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50" name="직선 연결선 1049">
                  <a:extLst>
                    <a:ext uri="{FF2B5EF4-FFF2-40B4-BE49-F238E27FC236}">
                      <a16:creationId xmlns:a16="http://schemas.microsoft.com/office/drawing/2014/main" id="{22005CE2-BABB-C7FE-F9A7-FA800CCD4BB7}"/>
                    </a:ext>
                  </a:extLst>
                </p:cNvPr>
                <p:cNvCxnSpPr>
                  <a:cxnSpLocks/>
                  <a:stCxn id="1048" idx="2"/>
                  <a:endCxn id="1051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1" name="원호 1050">
                  <a:extLst>
                    <a:ext uri="{FF2B5EF4-FFF2-40B4-BE49-F238E27FC236}">
                      <a16:creationId xmlns:a16="http://schemas.microsoft.com/office/drawing/2014/main" id="{4CE38586-3DDA-2D9E-CFB7-4810958174CD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DAF780B9-1CD3-82F9-0AE2-566C80CC1288}"/>
              </a:ext>
            </a:extLst>
          </p:cNvPr>
          <p:cNvSpPr/>
          <p:nvPr/>
        </p:nvSpPr>
        <p:spPr>
          <a:xfrm>
            <a:off x="1071492" y="2119377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제작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lang="ko-KR" altLang="en-US" sz="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61F9A3D8-6E5E-B178-4302-F5507413591B}"/>
              </a:ext>
            </a:extLst>
          </p:cNvPr>
          <p:cNvGrpSpPr/>
          <p:nvPr/>
        </p:nvGrpSpPr>
        <p:grpSpPr>
          <a:xfrm>
            <a:off x="4700816" y="1196146"/>
            <a:ext cx="2635140" cy="2533395"/>
            <a:chOff x="1360180" y="2286000"/>
            <a:chExt cx="2297424" cy="2517745"/>
          </a:xfrm>
        </p:grpSpPr>
        <p:sp>
          <p:nvSpPr>
            <p:cNvPr id="1059" name="사각형: 둥근 모서리 22">
              <a:extLst>
                <a:ext uri="{FF2B5EF4-FFF2-40B4-BE49-F238E27FC236}">
                  <a16:creationId xmlns:a16="http://schemas.microsoft.com/office/drawing/2014/main" id="{8D398CA0-51B6-02BE-1EFC-3D72DF84F102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박주현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643C0640-C1D7-57B7-E61C-D614C75DA41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132ECB61-5AAE-7666-0221-3D520F81535A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62" name="왼쪽 대괄호 1061">
                <a:extLst>
                  <a:ext uri="{FF2B5EF4-FFF2-40B4-BE49-F238E27FC236}">
                    <a16:creationId xmlns:a16="http://schemas.microsoft.com/office/drawing/2014/main" id="{E1781AAD-AA06-1D82-F246-8F141A34B335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63" name="직선 연결선 1062">
                <a:extLst>
                  <a:ext uri="{FF2B5EF4-FFF2-40B4-BE49-F238E27FC236}">
                    <a16:creationId xmlns:a16="http://schemas.microsoft.com/office/drawing/2014/main" id="{B8923EAC-3228-5AE3-3151-F8C0D840B709}"/>
                  </a:ext>
                </a:extLst>
              </p:cNvPr>
              <p:cNvCxnSpPr>
                <a:cxnSpLocks/>
                <a:endCxn id="106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직선 연결선 1063">
                <a:extLst>
                  <a:ext uri="{FF2B5EF4-FFF2-40B4-BE49-F238E27FC236}">
                    <a16:creationId xmlns:a16="http://schemas.microsoft.com/office/drawing/2014/main" id="{673FD0C1-4C42-719A-93D8-CB0D820FF43C}"/>
                  </a:ext>
                </a:extLst>
              </p:cNvPr>
              <p:cNvCxnSpPr>
                <a:cxnSpLocks/>
                <a:stCxn id="106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5" name="원호 1064">
                <a:extLst>
                  <a:ext uri="{FF2B5EF4-FFF2-40B4-BE49-F238E27FC236}">
                    <a16:creationId xmlns:a16="http://schemas.microsoft.com/office/drawing/2014/main" id="{57BF5CAD-D892-11F5-14AF-449E7D1C4709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24B1FA34-355C-B850-766B-5C6EC919D3A7}"/>
                  </a:ext>
                </a:extLst>
              </p:cNvPr>
              <p:cNvCxnSpPr>
                <a:cxnSpLocks/>
                <a:stCxn id="1065" idx="2"/>
                <a:endCxn id="106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7" name="원호 1066">
                <a:extLst>
                  <a:ext uri="{FF2B5EF4-FFF2-40B4-BE49-F238E27FC236}">
                    <a16:creationId xmlns:a16="http://schemas.microsoft.com/office/drawing/2014/main" id="{8EE10273-967A-6713-61A2-7E712BC2D229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68" name="그룹 1067">
                <a:extLst>
                  <a:ext uri="{FF2B5EF4-FFF2-40B4-BE49-F238E27FC236}">
                    <a16:creationId xmlns:a16="http://schemas.microsoft.com/office/drawing/2014/main" id="{C2FEF0DC-8BE7-9288-F1EE-7362CF411139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69" name="직선 연결선 1068">
                  <a:extLst>
                    <a:ext uri="{FF2B5EF4-FFF2-40B4-BE49-F238E27FC236}">
                      <a16:creationId xmlns:a16="http://schemas.microsoft.com/office/drawing/2014/main" id="{D0E2441D-8EAC-88AB-9192-2984F625A1C9}"/>
                    </a:ext>
                  </a:extLst>
                </p:cNvPr>
                <p:cNvCxnSpPr>
                  <a:cxnSpLocks/>
                  <a:stCxn id="1067" idx="2"/>
                  <a:endCxn id="107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원호 1069">
                  <a:extLst>
                    <a:ext uri="{FF2B5EF4-FFF2-40B4-BE49-F238E27FC236}">
                      <a16:creationId xmlns:a16="http://schemas.microsoft.com/office/drawing/2014/main" id="{84F3BD4D-950B-A179-B361-765ED01603A7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CE971546-81CA-5B39-DF43-D374E74507ED}"/>
              </a:ext>
            </a:extLst>
          </p:cNvPr>
          <p:cNvSpPr/>
          <p:nvPr/>
        </p:nvSpPr>
        <p:spPr>
          <a:xfrm>
            <a:off x="4543302" y="2113129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제작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보고서 작성</a:t>
            </a: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2DCB8DF1-5796-D637-70B6-7871FF5DF436}"/>
              </a:ext>
            </a:extLst>
          </p:cNvPr>
          <p:cNvGrpSpPr/>
          <p:nvPr/>
        </p:nvGrpSpPr>
        <p:grpSpPr>
          <a:xfrm>
            <a:off x="8175550" y="1200606"/>
            <a:ext cx="2635140" cy="2533395"/>
            <a:chOff x="1360180" y="2286000"/>
            <a:chExt cx="2297424" cy="2517745"/>
          </a:xfrm>
        </p:grpSpPr>
        <p:sp>
          <p:nvSpPr>
            <p:cNvPr id="1074" name="사각형: 둥근 모서리 22">
              <a:extLst>
                <a:ext uri="{FF2B5EF4-FFF2-40B4-BE49-F238E27FC236}">
                  <a16:creationId xmlns:a16="http://schemas.microsoft.com/office/drawing/2014/main" id="{74EF12D3-BC5F-9C25-D628-3E08783943EF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임성길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75" name="타원 1074">
              <a:extLst>
                <a:ext uri="{FF2B5EF4-FFF2-40B4-BE49-F238E27FC236}">
                  <a16:creationId xmlns:a16="http://schemas.microsoft.com/office/drawing/2014/main" id="{C578BDB4-BC5D-6BB0-FCD2-CE1C4E53E0D3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26E67773-AFD3-62BC-C784-665228BD6C33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77" name="왼쪽 대괄호 1076">
                <a:extLst>
                  <a:ext uri="{FF2B5EF4-FFF2-40B4-BE49-F238E27FC236}">
                    <a16:creationId xmlns:a16="http://schemas.microsoft.com/office/drawing/2014/main" id="{19CD687B-EFA4-671F-977E-C36A602D85CE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78" name="직선 연결선 1077">
                <a:extLst>
                  <a:ext uri="{FF2B5EF4-FFF2-40B4-BE49-F238E27FC236}">
                    <a16:creationId xmlns:a16="http://schemas.microsoft.com/office/drawing/2014/main" id="{95AD83D9-80EF-0E8E-E45E-B9A3887D25BE}"/>
                  </a:ext>
                </a:extLst>
              </p:cNvPr>
              <p:cNvCxnSpPr>
                <a:cxnSpLocks/>
                <a:endCxn id="1077" idx="0"/>
              </p:cNvCxnSpPr>
              <p:nvPr/>
            </p:nvCxnSpPr>
            <p:spPr>
              <a:xfrm>
                <a:off x="1662392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CBD0A819-02B6-349B-0DF9-46F8C2470EFF}"/>
                  </a:ext>
                </a:extLst>
              </p:cNvPr>
              <p:cNvCxnSpPr>
                <a:cxnSpLocks/>
                <a:stCxn id="1080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0" name="원호 1079">
                <a:extLst>
                  <a:ext uri="{FF2B5EF4-FFF2-40B4-BE49-F238E27FC236}">
                    <a16:creationId xmlns:a16="http://schemas.microsoft.com/office/drawing/2014/main" id="{B491BD5F-7260-8AB5-B564-2D95322CA3C7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81" name="직선 연결선 1080">
                <a:extLst>
                  <a:ext uri="{FF2B5EF4-FFF2-40B4-BE49-F238E27FC236}">
                    <a16:creationId xmlns:a16="http://schemas.microsoft.com/office/drawing/2014/main" id="{7D84EA29-F20C-401F-A0E8-9971DDB0ED08}"/>
                  </a:ext>
                </a:extLst>
              </p:cNvPr>
              <p:cNvCxnSpPr>
                <a:cxnSpLocks/>
                <a:stCxn id="1080" idx="2"/>
                <a:endCxn id="1082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2" name="원호 1081">
                <a:extLst>
                  <a:ext uri="{FF2B5EF4-FFF2-40B4-BE49-F238E27FC236}">
                    <a16:creationId xmlns:a16="http://schemas.microsoft.com/office/drawing/2014/main" id="{EB2EE3D4-94D3-FCE2-0793-497FA6932000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83" name="그룹 1082">
                <a:extLst>
                  <a:ext uri="{FF2B5EF4-FFF2-40B4-BE49-F238E27FC236}">
                    <a16:creationId xmlns:a16="http://schemas.microsoft.com/office/drawing/2014/main" id="{0314856C-D6A8-9F22-32F2-E0D58D55C31E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84" name="직선 연결선 1083">
                  <a:extLst>
                    <a:ext uri="{FF2B5EF4-FFF2-40B4-BE49-F238E27FC236}">
                      <a16:creationId xmlns:a16="http://schemas.microsoft.com/office/drawing/2014/main" id="{597F5F17-46A5-0BA2-ACCE-5BFCBA84FAD0}"/>
                    </a:ext>
                  </a:extLst>
                </p:cNvPr>
                <p:cNvCxnSpPr>
                  <a:cxnSpLocks/>
                  <a:stCxn id="1082" idx="2"/>
                  <a:endCxn id="1085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5" name="원호 1084">
                  <a:extLst>
                    <a:ext uri="{FF2B5EF4-FFF2-40B4-BE49-F238E27FC236}">
                      <a16:creationId xmlns:a16="http://schemas.microsoft.com/office/drawing/2014/main" id="{C2245B86-2AEF-5E8F-6CC4-CAEDD2E54C6B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grpSp>
        <p:nvGrpSpPr>
          <p:cNvPr id="1087" name="그룹 1086">
            <a:extLst>
              <a:ext uri="{FF2B5EF4-FFF2-40B4-BE49-F238E27FC236}">
                <a16:creationId xmlns:a16="http://schemas.microsoft.com/office/drawing/2014/main" id="{273EE399-305D-3A43-3C13-12053B04500C}"/>
              </a:ext>
            </a:extLst>
          </p:cNvPr>
          <p:cNvGrpSpPr/>
          <p:nvPr/>
        </p:nvGrpSpPr>
        <p:grpSpPr>
          <a:xfrm>
            <a:off x="1227184" y="4026282"/>
            <a:ext cx="2635140" cy="2533396"/>
            <a:chOff x="1360180" y="2286000"/>
            <a:chExt cx="2297424" cy="2517745"/>
          </a:xfrm>
        </p:grpSpPr>
        <p:sp>
          <p:nvSpPr>
            <p:cNvPr id="1089" name="사각형: 둥근 모서리 22">
              <a:extLst>
                <a:ext uri="{FF2B5EF4-FFF2-40B4-BE49-F238E27FC236}">
                  <a16:creationId xmlns:a16="http://schemas.microsoft.com/office/drawing/2014/main" id="{C37CE749-1C1F-3918-F0A0-09973C7403B1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남수민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90" name="타원 1089">
              <a:extLst>
                <a:ext uri="{FF2B5EF4-FFF2-40B4-BE49-F238E27FC236}">
                  <a16:creationId xmlns:a16="http://schemas.microsoft.com/office/drawing/2014/main" id="{90CA550D-F605-D16F-1FFD-8911923EE83E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91" name="그룹 1090">
              <a:extLst>
                <a:ext uri="{FF2B5EF4-FFF2-40B4-BE49-F238E27FC236}">
                  <a16:creationId xmlns:a16="http://schemas.microsoft.com/office/drawing/2014/main" id="{3B668602-B5E7-9142-9594-4497AD8E1115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92" name="왼쪽 대괄호 1091">
                <a:extLst>
                  <a:ext uri="{FF2B5EF4-FFF2-40B4-BE49-F238E27FC236}">
                    <a16:creationId xmlns:a16="http://schemas.microsoft.com/office/drawing/2014/main" id="{B69A5645-9766-51B2-E013-D8983C52995B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93" name="직선 연결선 1092">
                <a:extLst>
                  <a:ext uri="{FF2B5EF4-FFF2-40B4-BE49-F238E27FC236}">
                    <a16:creationId xmlns:a16="http://schemas.microsoft.com/office/drawing/2014/main" id="{F536CCCA-3678-37B1-2CF0-5B6CC1F87C1E}"/>
                  </a:ext>
                </a:extLst>
              </p:cNvPr>
              <p:cNvCxnSpPr>
                <a:cxnSpLocks/>
                <a:endCxn id="109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직선 연결선 1093">
                <a:extLst>
                  <a:ext uri="{FF2B5EF4-FFF2-40B4-BE49-F238E27FC236}">
                    <a16:creationId xmlns:a16="http://schemas.microsoft.com/office/drawing/2014/main" id="{3F20A83A-0D5D-E329-4357-6ECE98DF99E7}"/>
                  </a:ext>
                </a:extLst>
              </p:cNvPr>
              <p:cNvCxnSpPr>
                <a:cxnSpLocks/>
                <a:stCxn id="109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5" name="원호 1094">
                <a:extLst>
                  <a:ext uri="{FF2B5EF4-FFF2-40B4-BE49-F238E27FC236}">
                    <a16:creationId xmlns:a16="http://schemas.microsoft.com/office/drawing/2014/main" id="{9A1A26B5-4BB1-6E61-1DFE-39144E2FD76C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96" name="직선 연결선 1095">
                <a:extLst>
                  <a:ext uri="{FF2B5EF4-FFF2-40B4-BE49-F238E27FC236}">
                    <a16:creationId xmlns:a16="http://schemas.microsoft.com/office/drawing/2014/main" id="{BB2F86B5-E034-093E-D603-D32E98E5ACC4}"/>
                  </a:ext>
                </a:extLst>
              </p:cNvPr>
              <p:cNvCxnSpPr>
                <a:cxnSpLocks/>
                <a:stCxn id="1095" idx="2"/>
                <a:endCxn id="109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7" name="원호 1096">
                <a:extLst>
                  <a:ext uri="{FF2B5EF4-FFF2-40B4-BE49-F238E27FC236}">
                    <a16:creationId xmlns:a16="http://schemas.microsoft.com/office/drawing/2014/main" id="{B62C2ABA-CE06-B559-4ED6-43AF37506F9D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98" name="그룹 1097">
                <a:extLst>
                  <a:ext uri="{FF2B5EF4-FFF2-40B4-BE49-F238E27FC236}">
                    <a16:creationId xmlns:a16="http://schemas.microsoft.com/office/drawing/2014/main" id="{1FBF30FF-2261-8DFB-44A9-6347E399217D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99" name="직선 연결선 1098">
                  <a:extLst>
                    <a:ext uri="{FF2B5EF4-FFF2-40B4-BE49-F238E27FC236}">
                      <a16:creationId xmlns:a16="http://schemas.microsoft.com/office/drawing/2014/main" id="{7A8A3AAE-B03F-0377-349B-EE6A8F83090C}"/>
                    </a:ext>
                  </a:extLst>
                </p:cNvPr>
                <p:cNvCxnSpPr>
                  <a:cxnSpLocks/>
                  <a:stCxn id="1097" idx="2"/>
                  <a:endCxn id="110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원호 1099">
                  <a:extLst>
                    <a:ext uri="{FF2B5EF4-FFF2-40B4-BE49-F238E27FC236}">
                      <a16:creationId xmlns:a16="http://schemas.microsoft.com/office/drawing/2014/main" id="{9B09F777-9E11-6646-4B2C-D725129C9DDF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6F73454-CA85-41E5-913F-A3322F4CF8D7}"/>
              </a:ext>
            </a:extLst>
          </p:cNvPr>
          <p:cNvGrpSpPr/>
          <p:nvPr/>
        </p:nvGrpSpPr>
        <p:grpSpPr>
          <a:xfrm>
            <a:off x="4698994" y="4020033"/>
            <a:ext cx="2635140" cy="2533396"/>
            <a:chOff x="1360180" y="2286000"/>
            <a:chExt cx="2297424" cy="2517745"/>
          </a:xfrm>
        </p:grpSpPr>
        <p:sp>
          <p:nvSpPr>
            <p:cNvPr id="1104" name="사각형: 둥근 모서리 22">
              <a:extLst>
                <a:ext uri="{FF2B5EF4-FFF2-40B4-BE49-F238E27FC236}">
                  <a16:creationId xmlns:a16="http://schemas.microsoft.com/office/drawing/2014/main" id="{8AE03DF0-B256-8189-2245-392CFDF38459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이소민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05" name="타원 1104">
              <a:extLst>
                <a:ext uri="{FF2B5EF4-FFF2-40B4-BE49-F238E27FC236}">
                  <a16:creationId xmlns:a16="http://schemas.microsoft.com/office/drawing/2014/main" id="{8D0146A0-912D-29EA-140F-0A41EC235DA9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106" name="그룹 1105">
              <a:extLst>
                <a:ext uri="{FF2B5EF4-FFF2-40B4-BE49-F238E27FC236}">
                  <a16:creationId xmlns:a16="http://schemas.microsoft.com/office/drawing/2014/main" id="{0D279B82-D589-10B2-BA12-A4BA2AB35F85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107" name="왼쪽 대괄호 1106">
                <a:extLst>
                  <a:ext uri="{FF2B5EF4-FFF2-40B4-BE49-F238E27FC236}">
                    <a16:creationId xmlns:a16="http://schemas.microsoft.com/office/drawing/2014/main" id="{D24DEA81-B19E-CD31-263D-177B4E9C687B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08" name="직선 연결선 1107">
                <a:extLst>
                  <a:ext uri="{FF2B5EF4-FFF2-40B4-BE49-F238E27FC236}">
                    <a16:creationId xmlns:a16="http://schemas.microsoft.com/office/drawing/2014/main" id="{BF2904C3-5825-408A-B23D-1B9007BDDEFF}"/>
                  </a:ext>
                </a:extLst>
              </p:cNvPr>
              <p:cNvCxnSpPr>
                <a:cxnSpLocks/>
                <a:endCxn id="1107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직선 연결선 1108">
                <a:extLst>
                  <a:ext uri="{FF2B5EF4-FFF2-40B4-BE49-F238E27FC236}">
                    <a16:creationId xmlns:a16="http://schemas.microsoft.com/office/drawing/2014/main" id="{CBEA8E3B-8697-286F-1DE9-CDF5FE7625A6}"/>
                  </a:ext>
                </a:extLst>
              </p:cNvPr>
              <p:cNvCxnSpPr>
                <a:cxnSpLocks/>
                <a:stCxn id="1110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0" name="원호 1109">
                <a:extLst>
                  <a:ext uri="{FF2B5EF4-FFF2-40B4-BE49-F238E27FC236}">
                    <a16:creationId xmlns:a16="http://schemas.microsoft.com/office/drawing/2014/main" id="{509515D0-A1DD-3961-830A-A01D818ABAFD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11" name="직선 연결선 1110">
                <a:extLst>
                  <a:ext uri="{FF2B5EF4-FFF2-40B4-BE49-F238E27FC236}">
                    <a16:creationId xmlns:a16="http://schemas.microsoft.com/office/drawing/2014/main" id="{213A79C0-D65F-0FA6-3F83-69A3B7CE23F2}"/>
                  </a:ext>
                </a:extLst>
              </p:cNvPr>
              <p:cNvCxnSpPr>
                <a:cxnSpLocks/>
                <a:stCxn id="1110" idx="2"/>
                <a:endCxn id="1112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2" name="원호 1111">
                <a:extLst>
                  <a:ext uri="{FF2B5EF4-FFF2-40B4-BE49-F238E27FC236}">
                    <a16:creationId xmlns:a16="http://schemas.microsoft.com/office/drawing/2014/main" id="{21863CBE-7BB0-262A-878C-CF3E9CAE0190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113" name="그룹 1112">
                <a:extLst>
                  <a:ext uri="{FF2B5EF4-FFF2-40B4-BE49-F238E27FC236}">
                    <a16:creationId xmlns:a16="http://schemas.microsoft.com/office/drawing/2014/main" id="{2AD415B2-4472-7B99-DDCD-21E33BAF1E00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114" name="직선 연결선 1113">
                  <a:extLst>
                    <a:ext uri="{FF2B5EF4-FFF2-40B4-BE49-F238E27FC236}">
                      <a16:creationId xmlns:a16="http://schemas.microsoft.com/office/drawing/2014/main" id="{465D19E4-F3F0-5CFE-10A9-9AE753414A2C}"/>
                    </a:ext>
                  </a:extLst>
                </p:cNvPr>
                <p:cNvCxnSpPr>
                  <a:cxnSpLocks/>
                  <a:stCxn id="1112" idx="2"/>
                  <a:endCxn id="1115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5" name="원호 1114">
                  <a:extLst>
                    <a:ext uri="{FF2B5EF4-FFF2-40B4-BE49-F238E27FC236}">
                      <a16:creationId xmlns:a16="http://schemas.microsoft.com/office/drawing/2014/main" id="{D38F4A52-FFD3-8CFB-878C-CCA6B214FD9B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7083B546-E50D-50E1-7E02-8CA09658591D}"/>
              </a:ext>
            </a:extLst>
          </p:cNvPr>
          <p:cNvSpPr/>
          <p:nvPr/>
        </p:nvSpPr>
        <p:spPr>
          <a:xfrm>
            <a:off x="4541480" y="5051316"/>
            <a:ext cx="3280386" cy="10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본론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17" name="그룹 1116">
            <a:extLst>
              <a:ext uri="{FF2B5EF4-FFF2-40B4-BE49-F238E27FC236}">
                <a16:creationId xmlns:a16="http://schemas.microsoft.com/office/drawing/2014/main" id="{855EEACA-E0AE-4FB0-4FE5-C9030FA81AA6}"/>
              </a:ext>
            </a:extLst>
          </p:cNvPr>
          <p:cNvGrpSpPr/>
          <p:nvPr/>
        </p:nvGrpSpPr>
        <p:grpSpPr>
          <a:xfrm>
            <a:off x="8173728" y="4024493"/>
            <a:ext cx="2635140" cy="2533396"/>
            <a:chOff x="1360180" y="2286000"/>
            <a:chExt cx="2297424" cy="2517745"/>
          </a:xfrm>
        </p:grpSpPr>
        <p:sp>
          <p:nvSpPr>
            <p:cNvPr id="1119" name="사각형: 둥근 모서리 22">
              <a:extLst>
                <a:ext uri="{FF2B5EF4-FFF2-40B4-BE49-F238E27FC236}">
                  <a16:creationId xmlns:a16="http://schemas.microsoft.com/office/drawing/2014/main" id="{E8F19BB8-5920-C3DE-F05C-A15E57BED794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박명훈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20" name="타원 1119">
              <a:extLst>
                <a:ext uri="{FF2B5EF4-FFF2-40B4-BE49-F238E27FC236}">
                  <a16:creationId xmlns:a16="http://schemas.microsoft.com/office/drawing/2014/main" id="{4B3FA096-3E62-B61C-92AB-705FB983265B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121" name="그룹 1120">
              <a:extLst>
                <a:ext uri="{FF2B5EF4-FFF2-40B4-BE49-F238E27FC236}">
                  <a16:creationId xmlns:a16="http://schemas.microsoft.com/office/drawing/2014/main" id="{69997126-DC2A-32D9-2499-3DAC72624ED2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122" name="왼쪽 대괄호 1121">
                <a:extLst>
                  <a:ext uri="{FF2B5EF4-FFF2-40B4-BE49-F238E27FC236}">
                    <a16:creationId xmlns:a16="http://schemas.microsoft.com/office/drawing/2014/main" id="{FA457D3D-830D-E38B-B4EB-1E78828A2DD6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23" name="직선 연결선 1122">
                <a:extLst>
                  <a:ext uri="{FF2B5EF4-FFF2-40B4-BE49-F238E27FC236}">
                    <a16:creationId xmlns:a16="http://schemas.microsoft.com/office/drawing/2014/main" id="{46F63402-D435-1CDC-84AD-04F0850AB51D}"/>
                  </a:ext>
                </a:extLst>
              </p:cNvPr>
              <p:cNvCxnSpPr>
                <a:cxnSpLocks/>
                <a:endCxn id="1122" idx="0"/>
              </p:cNvCxnSpPr>
              <p:nvPr/>
            </p:nvCxnSpPr>
            <p:spPr>
              <a:xfrm>
                <a:off x="1662392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직선 연결선 1123">
                <a:extLst>
                  <a:ext uri="{FF2B5EF4-FFF2-40B4-BE49-F238E27FC236}">
                    <a16:creationId xmlns:a16="http://schemas.microsoft.com/office/drawing/2014/main" id="{FA74C976-B434-C50D-1DE7-61982F72919E}"/>
                  </a:ext>
                </a:extLst>
              </p:cNvPr>
              <p:cNvCxnSpPr>
                <a:cxnSpLocks/>
                <a:stCxn id="112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5" name="원호 1124">
                <a:extLst>
                  <a:ext uri="{FF2B5EF4-FFF2-40B4-BE49-F238E27FC236}">
                    <a16:creationId xmlns:a16="http://schemas.microsoft.com/office/drawing/2014/main" id="{093BA5B6-4F31-24BC-6879-7E706C705D43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26" name="직선 연결선 1125">
                <a:extLst>
                  <a:ext uri="{FF2B5EF4-FFF2-40B4-BE49-F238E27FC236}">
                    <a16:creationId xmlns:a16="http://schemas.microsoft.com/office/drawing/2014/main" id="{38DFAB1C-12DA-482E-5801-F8960809A277}"/>
                  </a:ext>
                </a:extLst>
              </p:cNvPr>
              <p:cNvCxnSpPr>
                <a:cxnSpLocks/>
                <a:stCxn id="1125" idx="2"/>
                <a:endCxn id="112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7" name="원호 1126">
                <a:extLst>
                  <a:ext uri="{FF2B5EF4-FFF2-40B4-BE49-F238E27FC236}">
                    <a16:creationId xmlns:a16="http://schemas.microsoft.com/office/drawing/2014/main" id="{F39FD7B0-2D3B-900A-4B2B-527B3882582B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128" name="그룹 1127">
                <a:extLst>
                  <a:ext uri="{FF2B5EF4-FFF2-40B4-BE49-F238E27FC236}">
                    <a16:creationId xmlns:a16="http://schemas.microsoft.com/office/drawing/2014/main" id="{4A5D9DA3-8758-8070-8109-D4CD8BD620FF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129" name="직선 연결선 1128">
                  <a:extLst>
                    <a:ext uri="{FF2B5EF4-FFF2-40B4-BE49-F238E27FC236}">
                      <a16:creationId xmlns:a16="http://schemas.microsoft.com/office/drawing/2014/main" id="{0368593F-7875-0A45-8249-98397771B3CE}"/>
                    </a:ext>
                  </a:extLst>
                </p:cNvPr>
                <p:cNvCxnSpPr>
                  <a:cxnSpLocks/>
                  <a:stCxn id="1127" idx="2"/>
                  <a:endCxn id="113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원호 1129">
                  <a:extLst>
                    <a:ext uri="{FF2B5EF4-FFF2-40B4-BE49-F238E27FC236}">
                      <a16:creationId xmlns:a16="http://schemas.microsoft.com/office/drawing/2014/main" id="{E430E088-BCB2-501B-D65A-968C7183E4D1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87F819-B642-FEE6-9AF2-9B22B1C9C0D7}"/>
              </a:ext>
            </a:extLst>
          </p:cNvPr>
          <p:cNvSpPr/>
          <p:nvPr/>
        </p:nvSpPr>
        <p:spPr>
          <a:xfrm>
            <a:off x="1065989" y="4937016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본론 분석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14589D-80B1-2F29-120B-31CDD1E2A3EA}"/>
              </a:ext>
            </a:extLst>
          </p:cNvPr>
          <p:cNvSpPr/>
          <p:nvPr/>
        </p:nvSpPr>
        <p:spPr>
          <a:xfrm>
            <a:off x="8009110" y="2113129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구상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F3FA7A-6621-DC08-33FB-D90746E1C0EA}"/>
              </a:ext>
            </a:extLst>
          </p:cNvPr>
          <p:cNvSpPr/>
          <p:nvPr/>
        </p:nvSpPr>
        <p:spPr>
          <a:xfrm>
            <a:off x="8023387" y="5051316"/>
            <a:ext cx="3280386" cy="10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78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라이브러리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50" name="Picture 2" descr="beautifulsoup 모듈 - Dev-hwon's blog">
            <a:extLst>
              <a:ext uri="{FF2B5EF4-FFF2-40B4-BE49-F238E27FC236}">
                <a16:creationId xmlns:a16="http://schemas.microsoft.com/office/drawing/2014/main" id="{FADEA35B-4C8D-C039-2CA4-1F147540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2192116" y="3438242"/>
            <a:ext cx="1520501" cy="6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41F41E4B-5320-B3B6-1FF0-6327BB72E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5" t="-8095" r="73610" b="8095"/>
          <a:stretch/>
        </p:blipFill>
        <p:spPr>
          <a:xfrm>
            <a:off x="1439376" y="3363526"/>
            <a:ext cx="752740" cy="7319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7545BF0E-99DB-3873-5A70-E34DD96E3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2116" y="2339902"/>
            <a:ext cx="752740" cy="82617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4CA3CC-6248-EAF8-2415-64F3F317C949}"/>
              </a:ext>
            </a:extLst>
          </p:cNvPr>
          <p:cNvGrpSpPr/>
          <p:nvPr/>
        </p:nvGrpSpPr>
        <p:grpSpPr>
          <a:xfrm>
            <a:off x="1202100" y="1897721"/>
            <a:ext cx="2606002" cy="2617018"/>
            <a:chOff x="1191083" y="1809585"/>
            <a:chExt cx="2606002" cy="2617018"/>
          </a:xfrm>
        </p:grpSpPr>
        <p:sp>
          <p:nvSpPr>
            <p:cNvPr id="56" name="사각형: 둥근 대각선 방향 모서리 55">
              <a:extLst>
                <a:ext uri="{FF2B5EF4-FFF2-40B4-BE49-F238E27FC236}">
                  <a16:creationId xmlns:a16="http://schemas.microsoft.com/office/drawing/2014/main" id="{3FCBE425-471C-4315-2D36-901F4E624A87}"/>
                </a:ext>
              </a:extLst>
            </p:cNvPr>
            <p:cNvSpPr/>
            <p:nvPr/>
          </p:nvSpPr>
          <p:spPr>
            <a:xfrm>
              <a:off x="1195565" y="1825083"/>
              <a:ext cx="2601520" cy="2601520"/>
            </a:xfrm>
            <a:prstGeom prst="round2DiagRect">
              <a:avLst/>
            </a:prstGeom>
            <a:noFill/>
            <a:ln w="28575"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1" name="직각 삼각형 60">
              <a:extLst>
                <a:ext uri="{FF2B5EF4-FFF2-40B4-BE49-F238E27FC236}">
                  <a16:creationId xmlns:a16="http://schemas.microsoft.com/office/drawing/2014/main" id="{8F010F0A-A4F2-4AA7-FA2A-BF17288DB76B}"/>
                </a:ext>
              </a:extLst>
            </p:cNvPr>
            <p:cNvSpPr/>
            <p:nvPr/>
          </p:nvSpPr>
          <p:spPr>
            <a:xfrm rot="5400000">
              <a:off x="1191083" y="1809585"/>
              <a:ext cx="801520" cy="801520"/>
            </a:xfrm>
            <a:prstGeom prst="rtTriangle">
              <a:avLst/>
            </a:prstGeom>
            <a:solidFill>
              <a:srgbClr val="FFA07A"/>
            </a:solidFill>
            <a:ln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749CCBB-FD0A-584B-BFB5-5FD1C50B97F5}"/>
              </a:ext>
            </a:extLst>
          </p:cNvPr>
          <p:cNvGrpSpPr/>
          <p:nvPr/>
        </p:nvGrpSpPr>
        <p:grpSpPr>
          <a:xfrm>
            <a:off x="4800744" y="1897721"/>
            <a:ext cx="2617019" cy="2617018"/>
            <a:chOff x="4789727" y="1809585"/>
            <a:chExt cx="2617019" cy="2617018"/>
          </a:xfrm>
        </p:grpSpPr>
        <p:sp>
          <p:nvSpPr>
            <p:cNvPr id="63" name="사각형: 둥근 대각선 방향 모서리 62">
              <a:extLst>
                <a:ext uri="{FF2B5EF4-FFF2-40B4-BE49-F238E27FC236}">
                  <a16:creationId xmlns:a16="http://schemas.microsoft.com/office/drawing/2014/main" id="{98F2309A-730B-F7F7-6A2D-F4038B84A9E8}"/>
                </a:ext>
              </a:extLst>
            </p:cNvPr>
            <p:cNvSpPr/>
            <p:nvPr/>
          </p:nvSpPr>
          <p:spPr>
            <a:xfrm>
              <a:off x="4805226" y="1825083"/>
              <a:ext cx="2601520" cy="2601520"/>
            </a:xfrm>
            <a:prstGeom prst="round2DiagRect">
              <a:avLst/>
            </a:prstGeom>
            <a:noFill/>
            <a:ln w="28575"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448B947A-98FE-B0DC-BD4D-B6B27F3C3E95}"/>
                </a:ext>
              </a:extLst>
            </p:cNvPr>
            <p:cNvSpPr/>
            <p:nvPr/>
          </p:nvSpPr>
          <p:spPr>
            <a:xfrm rot="5400000">
              <a:off x="4789727" y="1809585"/>
              <a:ext cx="801520" cy="801520"/>
            </a:xfrm>
            <a:prstGeom prst="rtTriangle">
              <a:avLst/>
            </a:prstGeom>
            <a:solidFill>
              <a:srgbClr val="FFA07A"/>
            </a:solidFill>
            <a:ln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사각형: 둥근 대각선 방향 모서리 65">
            <a:extLst>
              <a:ext uri="{FF2B5EF4-FFF2-40B4-BE49-F238E27FC236}">
                <a16:creationId xmlns:a16="http://schemas.microsoft.com/office/drawing/2014/main" id="{4AF80B5A-28B0-8299-A9F2-836905B62447}"/>
              </a:ext>
            </a:extLst>
          </p:cNvPr>
          <p:cNvSpPr/>
          <p:nvPr/>
        </p:nvSpPr>
        <p:spPr>
          <a:xfrm>
            <a:off x="8425904" y="1913219"/>
            <a:ext cx="2601520" cy="2601520"/>
          </a:xfrm>
          <a:prstGeom prst="round2DiagRect">
            <a:avLst/>
          </a:prstGeom>
          <a:noFill/>
          <a:ln w="28575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1DFF15AC-BF9C-000D-9B1D-F322DBF8644F}"/>
              </a:ext>
            </a:extLst>
          </p:cNvPr>
          <p:cNvSpPr/>
          <p:nvPr/>
        </p:nvSpPr>
        <p:spPr>
          <a:xfrm rot="5400000">
            <a:off x="8410405" y="1897721"/>
            <a:ext cx="801520" cy="801520"/>
          </a:xfrm>
          <a:prstGeom prst="rtTriangle">
            <a:avLst/>
          </a:prstGeom>
          <a:solidFill>
            <a:srgbClr val="FFA07A"/>
          </a:solidFill>
          <a:ln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524AD8-6E5E-2B83-D528-992C673AAB0C}"/>
              </a:ext>
            </a:extLst>
          </p:cNvPr>
          <p:cNvSpPr/>
          <p:nvPr/>
        </p:nvSpPr>
        <p:spPr>
          <a:xfrm>
            <a:off x="1361360" y="4664366"/>
            <a:ext cx="2291964" cy="1077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9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AB898A-7FD4-E40D-D994-9C3A0DCD55BF}"/>
              </a:ext>
            </a:extLst>
          </p:cNvPr>
          <p:cNvSpPr/>
          <p:nvPr/>
        </p:nvSpPr>
        <p:spPr>
          <a:xfrm>
            <a:off x="4971021" y="4664366"/>
            <a:ext cx="2291964" cy="1077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설계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5D2003-ED16-364F-17F3-B4FB64001652}"/>
              </a:ext>
            </a:extLst>
          </p:cNvPr>
          <p:cNvSpPr/>
          <p:nvPr/>
        </p:nvSpPr>
        <p:spPr>
          <a:xfrm>
            <a:off x="8580682" y="4664366"/>
            <a:ext cx="2291964" cy="1354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9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통계적 분석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247B1C1-FC30-20C0-955D-6A34C1F75D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66" t="10828" r="20194" b="9396"/>
          <a:stretch/>
        </p:blipFill>
        <p:spPr>
          <a:xfrm>
            <a:off x="9942289" y="2339902"/>
            <a:ext cx="757984" cy="690990"/>
          </a:xfrm>
          <a:prstGeom prst="rect">
            <a:avLst/>
          </a:prstGeom>
          <a:ln cap="flat">
            <a:noFill/>
            <a:prstDash val="solid"/>
            <a:miter/>
          </a:ln>
        </p:spPr>
      </p:pic>
      <p:pic>
        <p:nvPicPr>
          <p:cNvPr id="72" name="Picture 4" descr="pandas - Python Data Analysis Library">
            <a:extLst>
              <a:ext uri="{FF2B5EF4-FFF2-40B4-BE49-F238E27FC236}">
                <a16:creationId xmlns:a16="http://schemas.microsoft.com/office/drawing/2014/main" id="{60A6106B-FFB3-497A-2053-ED09C3A6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t="5429" r="8776" b="4566"/>
          <a:stretch/>
        </p:blipFill>
        <p:spPr bwMode="auto">
          <a:xfrm>
            <a:off x="8580682" y="3359026"/>
            <a:ext cx="981458" cy="77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시각화] Matplotlib pyplot을 활용한 데이터 시각화 1 - yg's blog">
            <a:extLst>
              <a:ext uri="{FF2B5EF4-FFF2-40B4-BE49-F238E27FC236}">
                <a16:creationId xmlns:a16="http://schemas.microsoft.com/office/drawing/2014/main" id="{2FFFB597-2026-1983-E6DE-8C40C5378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40001" r="8907" b="38900"/>
          <a:stretch/>
        </p:blipFill>
        <p:spPr bwMode="auto">
          <a:xfrm>
            <a:off x="9639529" y="3485928"/>
            <a:ext cx="1310506" cy="40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5DCC347E-5D4F-7732-E55C-972E0F7D0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7933" y="2339902"/>
            <a:ext cx="752740" cy="826179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4DC087CA-6734-6EE5-B549-18458321F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6462" y="2385479"/>
            <a:ext cx="752740" cy="826179"/>
          </a:xfrm>
          <a:prstGeom prst="rect">
            <a:avLst/>
          </a:prstGeom>
        </p:spPr>
      </p:pic>
      <p:pic>
        <p:nvPicPr>
          <p:cNvPr id="76" name="Picture 2" descr="Sklearn Tutorial Python - Ander Fernández">
            <a:extLst>
              <a:ext uri="{FF2B5EF4-FFF2-40B4-BE49-F238E27FC236}">
                <a16:creationId xmlns:a16="http://schemas.microsoft.com/office/drawing/2014/main" id="{80A10A3A-01FB-B138-1BB7-6E056EE8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 t="29805" r="29441" b="28217"/>
          <a:stretch/>
        </p:blipFill>
        <p:spPr bwMode="auto">
          <a:xfrm>
            <a:off x="4967637" y="3501431"/>
            <a:ext cx="1080243" cy="8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CE9A1447-59A0-DD5F-96CF-AFFFB1FF64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3400" y="2558256"/>
            <a:ext cx="1759504" cy="11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2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39111B0F-BAC4-FB81-7B44-602C96FA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80" y="2084317"/>
            <a:ext cx="5482726" cy="14856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B28101-FF11-FBEA-67F5-5FB5ABA60F3C}"/>
              </a:ext>
            </a:extLst>
          </p:cNvPr>
          <p:cNvSpPr txBox="1"/>
          <p:nvPr/>
        </p:nvSpPr>
        <p:spPr>
          <a:xfrm>
            <a:off x="9994594" y="3559606"/>
            <a:ext cx="19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한경미디어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3C4D53B6-C05D-B94A-ACF8-8C42D8F0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147739"/>
            <a:ext cx="5580632" cy="11336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FDB4FD-B22A-9961-A116-3FD148D5CC64}"/>
              </a:ext>
            </a:extLst>
          </p:cNvPr>
          <p:cNvSpPr txBox="1"/>
          <p:nvPr/>
        </p:nvSpPr>
        <p:spPr>
          <a:xfrm>
            <a:off x="9994594" y="5490494"/>
            <a:ext cx="1987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세계일보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6B1E46-31E9-F59E-C381-C4745F89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8" y="1542442"/>
            <a:ext cx="5420536" cy="45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다리꼴 47">
            <a:extLst>
              <a:ext uri="{FF2B5EF4-FFF2-40B4-BE49-F238E27FC236}">
                <a16:creationId xmlns:a16="http://schemas.microsoft.com/office/drawing/2014/main" id="{198BF234-1422-6094-790D-590C571CC0CA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657C3A63-5014-5CD1-4DF6-35653BA09265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B9F68B5B-B683-E407-302D-E62571EFD466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2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928E38-90C4-BBC6-054A-7C76F50E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31" y="1640356"/>
            <a:ext cx="4535228" cy="47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F3504B-9623-66C8-A6BC-DA16779B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08" y="1640356"/>
            <a:ext cx="4497791" cy="47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06D899BF-1FAC-0539-BB2A-65D49D473027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D2273A15-F45B-A740-D4C9-89602628E57C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3188D080-FFC9-72AE-3A3D-36C9287CA29B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0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외식 메뉴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D07965-E1E6-CECD-5E78-421098E7F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" t="2268" r="862" b="8756"/>
          <a:stretch/>
        </p:blipFill>
        <p:spPr>
          <a:xfrm>
            <a:off x="210312" y="971055"/>
            <a:ext cx="11981688" cy="6156113"/>
          </a:xfrm>
          <a:prstGeom prst="rect">
            <a:avLst/>
          </a:prstGeom>
        </p:spPr>
      </p:pic>
      <p:sp>
        <p:nvSpPr>
          <p:cNvPr id="14" name="사다리꼴 13">
            <a:extLst>
              <a:ext uri="{FF2B5EF4-FFF2-40B4-BE49-F238E27FC236}">
                <a16:creationId xmlns:a16="http://schemas.microsoft.com/office/drawing/2014/main" id="{020A5DDE-0F66-731A-13B8-B67921321534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FCA6BE28-A502-1EFA-9D40-8C373B511602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054385D1-54A0-F99E-160A-C37B7060C6F5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E0881-DE71-2744-4791-D8837A7FC8A2}"/>
              </a:ext>
            </a:extLst>
          </p:cNvPr>
          <p:cNvSpPr/>
          <p:nvPr/>
        </p:nvSpPr>
        <p:spPr>
          <a:xfrm>
            <a:off x="3429000" y="3133725"/>
            <a:ext cx="1809750" cy="3528155"/>
          </a:xfrm>
          <a:prstGeom prst="rect">
            <a:avLst/>
          </a:prstGeom>
          <a:noFill/>
          <a:ln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043F5-26C3-12AD-8419-F8A2EAE61761}"/>
              </a:ext>
            </a:extLst>
          </p:cNvPr>
          <p:cNvSpPr txBox="1"/>
          <p:nvPr/>
        </p:nvSpPr>
        <p:spPr>
          <a:xfrm>
            <a:off x="3812258" y="6564560"/>
            <a:ext cx="8169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MezzoMedia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디지털 마케팅 전략 가이드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vol.5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59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Target 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DC77EF-6FB0-5FD9-2D51-EC7729C5D612}"/>
              </a:ext>
            </a:extLst>
          </p:cNvPr>
          <p:cNvGrpSpPr/>
          <p:nvPr/>
        </p:nvGrpSpPr>
        <p:grpSpPr>
          <a:xfrm>
            <a:off x="4245575" y="1508711"/>
            <a:ext cx="3679175" cy="523220"/>
            <a:chOff x="4245575" y="1432511"/>
            <a:chExt cx="367917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D2F688-2EF7-F37B-560B-D0F853379D14}"/>
                </a:ext>
              </a:extLst>
            </p:cNvPr>
            <p:cNvSpPr txBox="1"/>
            <p:nvPr/>
          </p:nvSpPr>
          <p:spPr>
            <a:xfrm>
              <a:off x="4300318" y="1432511"/>
              <a:ext cx="3614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Micro-Influencer</a:t>
              </a:r>
              <a:r>
                <a:rPr lang="ko-KR" altLang="en-US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란</a:t>
              </a:r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FE1ABD2-A2F9-70FF-BD30-5116B0608919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54A08E1-8C41-A655-9123-E70A6625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9C425C-4A39-F07B-1A95-0BB172A4F068}"/>
              </a:ext>
            </a:extLst>
          </p:cNvPr>
          <p:cNvSpPr txBox="1"/>
          <p:nvPr/>
        </p:nvSpPr>
        <p:spPr>
          <a:xfrm>
            <a:off x="3509635" y="19873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Influencer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영향력을 행사하는 사람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감화시키는 사람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99D7B-446A-15AD-492A-DFB2FE2F9911}"/>
              </a:ext>
            </a:extLst>
          </p:cNvPr>
          <p:cNvSpPr txBox="1"/>
          <p:nvPr/>
        </p:nvSpPr>
        <p:spPr>
          <a:xfrm>
            <a:off x="839787" y="2570699"/>
            <a:ext cx="105124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A0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영향력을 발휘하는 사람</a:t>
            </a:r>
            <a:endParaRPr lang="en-US" altLang="ko-KR" b="0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내에서 약 </a:t>
            </a:r>
            <a:r>
              <a:rPr lang="en-US" altLang="ko-KR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500~10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만명 이내의 </a:t>
            </a:r>
            <a:r>
              <a:rPr lang="ko-KR" altLang="en-US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팔로워를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보유한 사람들을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 태그에 대해서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스폰서십 공시의 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부정적인 효과가 그 상호작용성에 의해 </a:t>
            </a:r>
            <a:endParaRPr lang="en-US" altLang="ko-KR" dirty="0">
              <a:solidFill>
                <a:srgbClr val="FFA0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상쇄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제품소개 </a:t>
            </a:r>
            <a:r>
              <a:rPr lang="en-US" altLang="ko-KR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endParaRPr lang="en-US" altLang="ko-KR" b="1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E1316-5713-DB0D-50E5-EE9A21C24069}"/>
              </a:ext>
            </a:extLst>
          </p:cNvPr>
          <p:cNvSpPr txBox="1"/>
          <p:nvPr/>
        </p:nvSpPr>
        <p:spPr>
          <a:xfrm>
            <a:off x="4433104" y="6564560"/>
            <a:ext cx="8169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46327065-150B-BFF2-2D0C-8950D8894279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EE6B5D8D-E5E1-D71E-228C-516247FE8651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566B1B29-FFD8-60B9-BD19-96B222C83114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9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1866</Words>
  <Application>Microsoft Office PowerPoint</Application>
  <PresentationFormat>와이드스크린</PresentationFormat>
  <Paragraphs>545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Cascadia Mono</vt:lpstr>
      <vt:lpstr>inherit</vt:lpstr>
      <vt:lpstr>나눔스퀘어라운드 Regular</vt:lpstr>
      <vt:lpstr>맑은 고딕</vt:lpstr>
      <vt:lpstr>에스코어 드림 4 Regular</vt:lpstr>
      <vt:lpstr>에스코어 드림 6 Bold</vt:lpstr>
      <vt:lpstr>Arial</vt:lpstr>
      <vt:lpstr>Tw Cen MT Condensed Extra Bold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전대한</cp:lastModifiedBy>
  <cp:revision>54</cp:revision>
  <dcterms:created xsi:type="dcterms:W3CDTF">2023-01-20T05:52:56Z</dcterms:created>
  <dcterms:modified xsi:type="dcterms:W3CDTF">2023-01-27T04:10:03Z</dcterms:modified>
  <cp:contentStatus/>
</cp:coreProperties>
</file>